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448" r:id="rId3"/>
    <p:sldId id="442" r:id="rId4"/>
    <p:sldId id="443" r:id="rId5"/>
    <p:sldId id="444" r:id="rId6"/>
    <p:sldId id="445" r:id="rId7"/>
    <p:sldId id="263" r:id="rId8"/>
    <p:sldId id="446" r:id="rId9"/>
    <p:sldId id="259" r:id="rId10"/>
    <p:sldId id="497" r:id="rId11"/>
    <p:sldId id="257" r:id="rId12"/>
    <p:sldId id="261" r:id="rId13"/>
    <p:sldId id="264" r:id="rId14"/>
    <p:sldId id="266" r:id="rId15"/>
    <p:sldId id="447" r:id="rId16"/>
    <p:sldId id="462" r:id="rId17"/>
    <p:sldId id="465" r:id="rId18"/>
    <p:sldId id="469" r:id="rId19"/>
    <p:sldId id="265" r:id="rId20"/>
    <p:sldId id="455" r:id="rId21"/>
    <p:sldId id="272" r:id="rId22"/>
    <p:sldId id="320" r:id="rId23"/>
    <p:sldId id="321" r:id="rId24"/>
    <p:sldId id="458" r:id="rId25"/>
    <p:sldId id="323" r:id="rId26"/>
    <p:sldId id="273" r:id="rId27"/>
    <p:sldId id="473" r:id="rId28"/>
    <p:sldId id="459" r:id="rId29"/>
    <p:sldId id="488" r:id="rId30"/>
    <p:sldId id="485" r:id="rId31"/>
    <p:sldId id="486" r:id="rId32"/>
    <p:sldId id="487" r:id="rId33"/>
    <p:sldId id="481" r:id="rId34"/>
    <p:sldId id="493" r:id="rId35"/>
    <p:sldId id="483" r:id="rId36"/>
    <p:sldId id="482" r:id="rId37"/>
    <p:sldId id="461" r:id="rId38"/>
    <p:sldId id="492" r:id="rId39"/>
    <p:sldId id="339" r:id="rId40"/>
    <p:sldId id="329" r:id="rId41"/>
    <p:sldId id="494" r:id="rId42"/>
    <p:sldId id="290" r:id="rId43"/>
    <p:sldId id="292" r:id="rId44"/>
    <p:sldId id="293" r:id="rId45"/>
    <p:sldId id="490" r:id="rId46"/>
    <p:sldId id="491" r:id="rId47"/>
    <p:sldId id="46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0" clrIdx="0">
    <p:extLst>
      <p:ext uri="{19B8F6BF-5375-455C-9EA6-DF929625EA0E}">
        <p15:presenceInfo xmlns:p15="http://schemas.microsoft.com/office/powerpoint/2012/main" xmlns="" userId="b4b4768ea13b0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003" autoAdjust="0"/>
  </p:normalViewPr>
  <p:slideViewPr>
    <p:cSldViewPr snapToGrid="0">
      <p:cViewPr>
        <p:scale>
          <a:sx n="70" d="100"/>
          <a:sy n="70" d="100"/>
        </p:scale>
        <p:origin x="-720" y="-168"/>
      </p:cViewPr>
      <p:guideLst>
        <p:guide orient="horz" pos="2160"/>
        <p:guide pos="3840"/>
      </p:guideLst>
    </p:cSldViewPr>
  </p:slideViewPr>
  <p:notesTextViewPr>
    <p:cViewPr>
      <p:scale>
        <a:sx n="1" d="1"/>
        <a:sy n="1" d="1"/>
      </p:scale>
      <p:origin x="0" y="0"/>
    </p:cViewPr>
  </p:notesTextViewPr>
  <p:sorterViewPr>
    <p:cViewPr>
      <p:scale>
        <a:sx n="66" d="100"/>
        <a:sy n="66" d="100"/>
      </p:scale>
      <p:origin x="0" y="56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76935-2A2E-4EED-BF72-0A24BCBB8E3B}" type="datetimeFigureOut">
              <a:rPr lang="en-US" smtClean="0"/>
              <a:pPr/>
              <a:t>10/28/2023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117D3-0F74-49F0-AE4B-9211F9F55172}" type="slidenum">
              <a:rPr lang="en-US" smtClean="0"/>
              <a:pPr/>
              <a:t>‹#›</a:t>
            </a:fld>
            <a:endParaRPr lang="en-US"/>
          </a:p>
        </p:txBody>
      </p:sp>
    </p:spTree>
    <p:extLst>
      <p:ext uri="{BB962C8B-B14F-4D97-AF65-F5344CB8AC3E}">
        <p14:creationId xmlns:p14="http://schemas.microsoft.com/office/powerpoint/2010/main" xmlns="" val="201498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saturated fatty acids, the acyl chain is extended and flexible (i.e., the carbon atoms rotate freely around the longitudinal axis), and each internal carbon atom is fully saturated or, in other words, is covalently linked to two hydrogen molecule</a:t>
            </a:r>
          </a:p>
          <a:p>
            <a:endParaRPr lang="en-US" dirty="0"/>
          </a:p>
        </p:txBody>
      </p:sp>
      <p:sp>
        <p:nvSpPr>
          <p:cNvPr id="4" name="Slide Number Placeholder 3"/>
          <p:cNvSpPr>
            <a:spLocks noGrp="1"/>
          </p:cNvSpPr>
          <p:nvPr>
            <p:ph type="sldNum" sz="quarter" idx="10"/>
          </p:nvPr>
        </p:nvSpPr>
        <p:spPr/>
        <p:txBody>
          <a:bodyPr/>
          <a:lstStyle/>
          <a:p>
            <a:fld id="{155117D3-0F74-49F0-AE4B-9211F9F55172}" type="slidenum">
              <a:rPr lang="en-US" smtClean="0"/>
              <a:pPr/>
              <a:t>39</a:t>
            </a:fld>
            <a:endParaRPr lang="en-US"/>
          </a:p>
        </p:txBody>
      </p:sp>
    </p:spTree>
    <p:extLst>
      <p:ext uri="{BB962C8B-B14F-4D97-AF65-F5344CB8AC3E}">
        <p14:creationId xmlns:p14="http://schemas.microsoft.com/office/powerpoint/2010/main" xmlns="" val="167463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1A035A-54BE-41A4-9B0E-8A49FBBB0D45}"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286218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A035A-54BE-41A4-9B0E-8A49FBBB0D45}"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418916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A035A-54BE-41A4-9B0E-8A49FBBB0D45}"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174772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A035A-54BE-41A4-9B0E-8A49FBBB0D45}"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85420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1A035A-54BE-41A4-9B0E-8A49FBBB0D45}"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132449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1A035A-54BE-41A4-9B0E-8A49FBBB0D45}"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194909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1A035A-54BE-41A4-9B0E-8A49FBBB0D45}" type="datetimeFigureOut">
              <a:rPr lang="en-US" smtClean="0"/>
              <a:pPr/>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23879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1A035A-54BE-41A4-9B0E-8A49FBBB0D45}" type="datetimeFigureOut">
              <a:rPr lang="en-US" smtClean="0"/>
              <a:pPr/>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399648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A035A-54BE-41A4-9B0E-8A49FBBB0D45}" type="datetimeFigureOut">
              <a:rPr lang="en-US" smtClean="0"/>
              <a:pPr/>
              <a:t>10/28/2023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182781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1A035A-54BE-41A4-9B0E-8A49FBBB0D45}"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103817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1A035A-54BE-41A4-9B0E-8A49FBBB0D45}"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121112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A035A-54BE-41A4-9B0E-8A49FBBB0D45}" type="datetimeFigureOut">
              <a:rPr lang="en-US" smtClean="0"/>
              <a:pPr/>
              <a:t>10/28/2023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2EBA1-65C8-4230-889D-A2E80F116A08}" type="slidenum">
              <a:rPr lang="en-US" smtClean="0"/>
              <a:pPr/>
              <a:t>‹#›</a:t>
            </a:fld>
            <a:endParaRPr lang="en-US"/>
          </a:p>
        </p:txBody>
      </p:sp>
    </p:spTree>
    <p:extLst>
      <p:ext uri="{BB962C8B-B14F-4D97-AF65-F5344CB8AC3E}">
        <p14:creationId xmlns:p14="http://schemas.microsoft.com/office/powerpoint/2010/main" xmlns="" val="264949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48383"/>
          </a:xfrm>
        </p:spPr>
        <p:txBody>
          <a:bodyPr/>
          <a:lstStyle/>
          <a:p>
            <a:r>
              <a:rPr lang="en-US" dirty="0">
                <a:solidFill>
                  <a:srgbClr val="FF0000"/>
                </a:solidFill>
              </a:rPr>
              <a:t>Lipid Chemistry</a:t>
            </a:r>
          </a:p>
        </p:txBody>
      </p:sp>
      <p:sp>
        <p:nvSpPr>
          <p:cNvPr id="3" name="Subtitle 2"/>
          <p:cNvSpPr>
            <a:spLocks noGrp="1"/>
          </p:cNvSpPr>
          <p:nvPr>
            <p:ph type="subTitle" idx="1"/>
          </p:nvPr>
        </p:nvSpPr>
        <p:spPr>
          <a:xfrm>
            <a:off x="6331974" y="3602038"/>
            <a:ext cx="4336026" cy="1655762"/>
          </a:xfrm>
        </p:spPr>
        <p:txBody>
          <a:bodyPr>
            <a:normAutofit lnSpcReduction="10000"/>
          </a:bodyPr>
          <a:lstStyle/>
          <a:p>
            <a:pPr algn="l"/>
            <a:r>
              <a:rPr lang="en-US" dirty="0"/>
              <a:t>Dr. Sapna Patel</a:t>
            </a:r>
          </a:p>
          <a:p>
            <a:pPr algn="l"/>
            <a:r>
              <a:rPr lang="en-US" dirty="0"/>
              <a:t>SR</a:t>
            </a:r>
          </a:p>
          <a:p>
            <a:pPr algn="l"/>
            <a:r>
              <a:rPr lang="en-US" dirty="0"/>
              <a:t>Biochemistry Department,</a:t>
            </a:r>
          </a:p>
          <a:p>
            <a:pPr algn="l"/>
            <a:r>
              <a:rPr lang="en-US" dirty="0"/>
              <a:t>GMCB.</a:t>
            </a:r>
          </a:p>
        </p:txBody>
      </p:sp>
    </p:spTree>
    <p:extLst>
      <p:ext uri="{BB962C8B-B14F-4D97-AF65-F5344CB8AC3E}">
        <p14:creationId xmlns:p14="http://schemas.microsoft.com/office/powerpoint/2010/main" xmlns="" val="2213363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131"/>
            <a:ext cx="10515600" cy="953589"/>
          </a:xfrm>
        </p:spPr>
        <p:txBody>
          <a:bodyPr>
            <a:normAutofit fontScale="90000"/>
          </a:bodyPr>
          <a:lstStyle/>
          <a:p>
            <a:r>
              <a:rPr lang="en-US" b="1" dirty="0" smtClean="0">
                <a:solidFill>
                  <a:srgbClr val="FF0000"/>
                </a:solidFill>
              </a:rPr>
              <a:t>Functions of Essential Fatty Acid</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769961" y="1661853"/>
            <a:ext cx="10515600" cy="4351338"/>
          </a:xfrm>
        </p:spPr>
        <p:txBody>
          <a:bodyPr>
            <a:normAutofit fontScale="92500" lnSpcReduction="10000"/>
          </a:bodyPr>
          <a:lstStyle/>
          <a:p>
            <a:r>
              <a:rPr lang="en-US" b="1" dirty="0" smtClean="0">
                <a:solidFill>
                  <a:srgbClr val="FF0000"/>
                </a:solidFill>
              </a:rPr>
              <a:t>Biomedical importance of ω3 fatty acids </a:t>
            </a:r>
          </a:p>
          <a:p>
            <a:r>
              <a:rPr lang="en-US" dirty="0" smtClean="0"/>
              <a:t>Dietary </a:t>
            </a:r>
            <a:r>
              <a:rPr lang="en-US" dirty="0"/>
              <a:t>supplementation with long-chain ω3 fatty acids is believed to have effects in a number of chronic diseases</a:t>
            </a:r>
          </a:p>
          <a:p>
            <a:r>
              <a:rPr lang="en-US" dirty="0"/>
              <a:t>Decreases platelet aggregation</a:t>
            </a:r>
          </a:p>
          <a:p>
            <a:r>
              <a:rPr lang="en-US" dirty="0"/>
              <a:t>Reduce inflammation</a:t>
            </a:r>
          </a:p>
          <a:p>
            <a:r>
              <a:rPr lang="en-US" dirty="0"/>
              <a:t>Decreases hyperlipidemia</a:t>
            </a:r>
          </a:p>
          <a:p>
            <a:r>
              <a:rPr lang="en-US" dirty="0"/>
              <a:t>Decreases cardiovascular diseases</a:t>
            </a:r>
          </a:p>
          <a:p>
            <a:r>
              <a:rPr lang="en-US" dirty="0"/>
              <a:t>Decreases mental illness like depression &amp; ADHD</a:t>
            </a:r>
          </a:p>
          <a:p>
            <a:r>
              <a:rPr lang="en-US" dirty="0"/>
              <a:t>Beneficial in degenerative disorders like rheumatoid arthritis</a:t>
            </a:r>
          </a:p>
          <a:p>
            <a:r>
              <a:rPr lang="en-US" dirty="0"/>
              <a:t>Require for Retinal &amp; Brain development</a:t>
            </a:r>
          </a:p>
        </p:txBody>
      </p:sp>
    </p:spTree>
    <p:extLst>
      <p:ext uri="{BB962C8B-B14F-4D97-AF65-F5344CB8AC3E}">
        <p14:creationId xmlns:p14="http://schemas.microsoft.com/office/powerpoint/2010/main" xmlns="" val="210643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Introduction</a:t>
            </a:r>
          </a:p>
        </p:txBody>
      </p:sp>
      <p:sp>
        <p:nvSpPr>
          <p:cNvPr id="3" name="Content Placeholder 2"/>
          <p:cNvSpPr>
            <a:spLocks noGrp="1"/>
          </p:cNvSpPr>
          <p:nvPr>
            <p:ph idx="1"/>
          </p:nvPr>
        </p:nvSpPr>
        <p:spPr/>
        <p:txBody>
          <a:bodyPr>
            <a:normAutofit/>
          </a:bodyPr>
          <a:lstStyle/>
          <a:p>
            <a:r>
              <a:rPr lang="en-US" dirty="0"/>
              <a:t> Lipids are a Heterogenous group of compounds, that are insoluble in water but soluble in non polar solvents like Acetone, Benzene, Chloroform, Ether. </a:t>
            </a:r>
          </a:p>
          <a:p>
            <a:r>
              <a:rPr lang="en-US" dirty="0"/>
              <a:t>Very short chain fatty acids and ketone bodies are readily soluble in water.</a:t>
            </a:r>
          </a:p>
          <a:p>
            <a:r>
              <a:rPr lang="en-US" dirty="0"/>
              <a:t>Lipids may be polar or nonpolar (amphipathic).</a:t>
            </a:r>
          </a:p>
          <a:p>
            <a:endParaRPr lang="en-US" dirty="0"/>
          </a:p>
        </p:txBody>
      </p:sp>
    </p:spTree>
    <p:extLst>
      <p:ext uri="{BB962C8B-B14F-4D97-AF65-F5344CB8AC3E}">
        <p14:creationId xmlns:p14="http://schemas.microsoft.com/office/powerpoint/2010/main" xmlns="" val="1948081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Classification of lipid</a:t>
            </a:r>
            <a:endParaRPr lang="en-US" b="1" dirty="0">
              <a:solidFill>
                <a:srgbClr val="FF0000"/>
              </a:solidFill>
            </a:endParaRPr>
          </a:p>
        </p:txBody>
      </p:sp>
      <p:sp>
        <p:nvSpPr>
          <p:cNvPr id="3" name="Content Placeholder 2"/>
          <p:cNvSpPr>
            <a:spLocks noGrp="1"/>
          </p:cNvSpPr>
          <p:nvPr>
            <p:ph idx="1"/>
          </p:nvPr>
        </p:nvSpPr>
        <p:spPr/>
        <p:txBody>
          <a:bodyPr/>
          <a:lstStyle/>
          <a:p>
            <a:pPr marL="609600" indent="-609600">
              <a:buFontTx/>
              <a:buAutoNum type="arabicPeriod"/>
            </a:pPr>
            <a:r>
              <a:rPr lang="en-US" altLang="en-US" dirty="0">
                <a:latin typeface="Times New Roman" panose="02020603050405020304" pitchFamily="18" charset="0"/>
                <a:cs typeface="Times New Roman" panose="02020603050405020304" pitchFamily="18" charset="0"/>
              </a:rPr>
              <a:t>SIMPLE LIPIDS</a:t>
            </a:r>
          </a:p>
          <a:p>
            <a:pPr marL="609600" indent="-609600">
              <a:buFontTx/>
              <a:buAutoNum type="arabicPeriod"/>
            </a:pPr>
            <a:r>
              <a:rPr lang="en-US" altLang="en-US" dirty="0">
                <a:latin typeface="Times New Roman" panose="02020603050405020304" pitchFamily="18" charset="0"/>
                <a:cs typeface="Times New Roman" panose="02020603050405020304" pitchFamily="18" charset="0"/>
              </a:rPr>
              <a:t>COMPOUND LIPIDS</a:t>
            </a:r>
          </a:p>
          <a:p>
            <a:pPr marL="609600" indent="-609600">
              <a:buFontTx/>
              <a:buAutoNum type="arabicPeriod"/>
            </a:pPr>
            <a:r>
              <a:rPr lang="en-US" altLang="en-US" dirty="0">
                <a:latin typeface="Times New Roman" panose="02020603050405020304" pitchFamily="18" charset="0"/>
                <a:cs typeface="Times New Roman" panose="02020603050405020304" pitchFamily="18" charset="0"/>
              </a:rPr>
              <a:t>DERIVED LIPIDS</a:t>
            </a:r>
          </a:p>
          <a:p>
            <a:pPr marL="609600" indent="-609600">
              <a:buFontTx/>
              <a:buAutoNum type="arabicPeriod"/>
            </a:pPr>
            <a:r>
              <a:rPr lang="en-US" altLang="en-US" dirty="0">
                <a:latin typeface="Times New Roman" panose="02020603050405020304" pitchFamily="18" charset="0"/>
                <a:cs typeface="Times New Roman" panose="02020603050405020304" pitchFamily="18" charset="0"/>
              </a:rPr>
              <a:t>LIPIDS COMPLEXED TO OTHER COMPOUNDS</a:t>
            </a:r>
          </a:p>
          <a:p>
            <a:endParaRPr lang="en-US" dirty="0"/>
          </a:p>
        </p:txBody>
      </p:sp>
    </p:spTree>
    <p:extLst>
      <p:ext uri="{BB962C8B-B14F-4D97-AF65-F5344CB8AC3E}">
        <p14:creationId xmlns:p14="http://schemas.microsoft.com/office/powerpoint/2010/main" xmlns="" val="2835911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46041" y="3428769"/>
            <a:ext cx="8298756" cy="3112034"/>
          </a:xfrm>
          <a:custGeom>
            <a:avLst/>
            <a:gdLst/>
            <a:ahLst/>
            <a:cxnLst/>
            <a:rect l="l" t="t" r="r" b="b"/>
            <a:pathLst>
              <a:path w="9144000" h="3429000">
                <a:moveTo>
                  <a:pt x="9143993" y="3428993"/>
                </a:moveTo>
                <a:lnTo>
                  <a:pt x="9143993" y="0"/>
                </a:lnTo>
                <a:lnTo>
                  <a:pt x="0" y="0"/>
                </a:lnTo>
                <a:lnTo>
                  <a:pt x="0" y="3428993"/>
                </a:lnTo>
                <a:lnTo>
                  <a:pt x="9143993" y="3428993"/>
                </a:lnTo>
                <a:close/>
              </a:path>
            </a:pathLst>
          </a:custGeom>
          <a:solidFill>
            <a:srgbClr val="FFFFFF"/>
          </a:solidFill>
        </p:spPr>
        <p:txBody>
          <a:bodyPr wrap="square" lIns="0" tIns="0" rIns="0" bIns="0" rtlCol="0"/>
          <a:lstStyle/>
          <a:p>
            <a:endParaRPr sz="1634"/>
          </a:p>
        </p:txBody>
      </p:sp>
      <p:sp>
        <p:nvSpPr>
          <p:cNvPr id="4" name="object 4"/>
          <p:cNvSpPr txBox="1"/>
          <p:nvPr/>
        </p:nvSpPr>
        <p:spPr>
          <a:xfrm>
            <a:off x="169817" y="0"/>
            <a:ext cx="12022184" cy="5827881"/>
          </a:xfrm>
          <a:prstGeom prst="rect">
            <a:avLst/>
          </a:prstGeom>
        </p:spPr>
        <p:txBody>
          <a:bodyPr vert="horz" wrap="square" lIns="0" tIns="38612" rIns="0" bIns="0" rtlCol="0">
            <a:spAutoFit/>
          </a:bodyPr>
          <a:lstStyle/>
          <a:p>
            <a:pPr marL="1624087" marR="1616594" indent="472587">
              <a:lnSpc>
                <a:spcPts val="4266"/>
              </a:lnSpc>
              <a:spcBef>
                <a:spcPts val="304"/>
              </a:spcBef>
            </a:pPr>
            <a:endParaRPr lang="en-US" sz="3630" b="1" dirty="0" smtClean="0">
              <a:latin typeface="Times New Roman"/>
              <a:cs typeface="Times New Roman"/>
            </a:endParaRPr>
          </a:p>
          <a:p>
            <a:pPr marL="1624087" marR="1616594" indent="472587" algn="ctr">
              <a:lnSpc>
                <a:spcPts val="4266"/>
              </a:lnSpc>
              <a:spcBef>
                <a:spcPts val="304"/>
              </a:spcBef>
            </a:pPr>
            <a:r>
              <a:rPr sz="3630" b="1" smtClean="0">
                <a:solidFill>
                  <a:srgbClr val="FF0000"/>
                </a:solidFill>
                <a:latin typeface="+mj-lt"/>
                <a:cs typeface="Calibri" pitchFamily="34" charset="0"/>
              </a:rPr>
              <a:t>I- </a:t>
            </a:r>
            <a:r>
              <a:rPr sz="3630" b="1" spc="-5">
                <a:solidFill>
                  <a:srgbClr val="FF0000"/>
                </a:solidFill>
                <a:latin typeface="+mj-lt"/>
                <a:cs typeface="Calibri" pitchFamily="34" charset="0"/>
              </a:rPr>
              <a:t>Simple </a:t>
            </a:r>
            <a:r>
              <a:rPr sz="3630" b="1" smtClean="0">
                <a:solidFill>
                  <a:srgbClr val="FF0000"/>
                </a:solidFill>
                <a:latin typeface="+mj-lt"/>
                <a:cs typeface="Calibri" pitchFamily="34" charset="0"/>
              </a:rPr>
              <a:t>lipids</a:t>
            </a:r>
            <a:r>
              <a:rPr sz="3630" smtClean="0">
                <a:solidFill>
                  <a:srgbClr val="FF0000"/>
                </a:solidFill>
                <a:latin typeface="+mj-lt"/>
                <a:cs typeface="Calibri" pitchFamily="34" charset="0"/>
              </a:rPr>
              <a:t>:</a:t>
            </a:r>
            <a:endParaRPr lang="en-US" sz="3630" dirty="0" smtClean="0">
              <a:solidFill>
                <a:srgbClr val="FF0000"/>
              </a:solidFill>
              <a:latin typeface="+mj-lt"/>
              <a:cs typeface="Calibri" pitchFamily="34" charset="0"/>
            </a:endParaRPr>
          </a:p>
          <a:p>
            <a:pPr marL="1624087" marR="1616594" indent="472587">
              <a:lnSpc>
                <a:spcPts val="4266"/>
              </a:lnSpc>
              <a:spcBef>
                <a:spcPts val="304"/>
              </a:spcBef>
            </a:pPr>
            <a:r>
              <a:rPr sz="3600" spc="-9" smtClean="0">
                <a:latin typeface="Times New Roman" pitchFamily="18" charset="0"/>
                <a:cs typeface="Times New Roman" pitchFamily="18" charset="0"/>
              </a:rPr>
              <a:t>F</a:t>
            </a:r>
            <a:r>
              <a:rPr sz="3600" spc="-5" smtClean="0">
                <a:latin typeface="Times New Roman" pitchFamily="18" charset="0"/>
                <a:cs typeface="Times New Roman" pitchFamily="18" charset="0"/>
              </a:rPr>
              <a:t>a</a:t>
            </a:r>
            <a:r>
              <a:rPr sz="3600" smtClean="0">
                <a:latin typeface="Times New Roman" pitchFamily="18" charset="0"/>
                <a:cs typeface="Times New Roman" pitchFamily="18" charset="0"/>
              </a:rPr>
              <a:t>tt</a:t>
            </a:r>
            <a:r>
              <a:rPr sz="3600" spc="-5" smtClean="0">
                <a:latin typeface="Times New Roman" pitchFamily="18" charset="0"/>
                <a:cs typeface="Times New Roman" pitchFamily="18" charset="0"/>
              </a:rPr>
              <a:t>y</a:t>
            </a:r>
            <a:r>
              <a:rPr sz="3600" spc="-9" smtClean="0">
                <a:latin typeface="Times New Roman" pitchFamily="18" charset="0"/>
                <a:cs typeface="Times New Roman" pitchFamily="18" charset="0"/>
              </a:rPr>
              <a:t> </a:t>
            </a:r>
            <a:r>
              <a:rPr sz="3600" spc="-5" dirty="0">
                <a:latin typeface="Times New Roman" pitchFamily="18" charset="0"/>
                <a:cs typeface="Times New Roman" pitchFamily="18" charset="0"/>
              </a:rPr>
              <a:t>ac</a:t>
            </a:r>
            <a:r>
              <a:rPr sz="3600" dirty="0">
                <a:latin typeface="Times New Roman" pitchFamily="18" charset="0"/>
                <a:cs typeface="Times New Roman" pitchFamily="18" charset="0"/>
              </a:rPr>
              <a:t>id</a:t>
            </a:r>
            <a:r>
              <a:rPr sz="3600" spc="-5" dirty="0">
                <a:latin typeface="Times New Roman" pitchFamily="18" charset="0"/>
                <a:cs typeface="Times New Roman" pitchFamily="18" charset="0"/>
              </a:rPr>
              <a:t>s</a:t>
            </a:r>
            <a:r>
              <a:rPr sz="3600" dirty="0">
                <a:latin typeface="Times New Roman" pitchFamily="18" charset="0"/>
                <a:cs typeface="Times New Roman" pitchFamily="18" charset="0"/>
              </a:rPr>
              <a:t> </a:t>
            </a:r>
            <a:r>
              <a:rPr sz="3600" spc="-5" dirty="0">
                <a:latin typeface="Times New Roman" pitchFamily="18" charset="0"/>
                <a:cs typeface="Times New Roman" pitchFamily="18" charset="0"/>
              </a:rPr>
              <a:t>+</a:t>
            </a:r>
            <a:r>
              <a:rPr sz="3600" spc="-208" dirty="0">
                <a:latin typeface="Times New Roman" pitchFamily="18" charset="0"/>
                <a:cs typeface="Times New Roman" pitchFamily="18" charset="0"/>
              </a:rPr>
              <a:t> </a:t>
            </a:r>
            <a:r>
              <a:rPr sz="3600" spc="-14" dirty="0">
                <a:latin typeface="Times New Roman" pitchFamily="18" charset="0"/>
                <a:cs typeface="Times New Roman" pitchFamily="18" charset="0"/>
              </a:rPr>
              <a:t>A</a:t>
            </a:r>
            <a:r>
              <a:rPr sz="3600" dirty="0">
                <a:latin typeface="Times New Roman" pitchFamily="18" charset="0"/>
                <a:cs typeface="Times New Roman" pitchFamily="18" charset="0"/>
              </a:rPr>
              <a:t>l</a:t>
            </a:r>
            <a:r>
              <a:rPr sz="3600" spc="-5" dirty="0">
                <a:latin typeface="Times New Roman" pitchFamily="18" charset="0"/>
                <a:cs typeface="Times New Roman" pitchFamily="18" charset="0"/>
              </a:rPr>
              <a:t>c</a:t>
            </a:r>
            <a:r>
              <a:rPr sz="3600" dirty="0">
                <a:latin typeface="Times New Roman" pitchFamily="18" charset="0"/>
                <a:cs typeface="Times New Roman" pitchFamily="18" charset="0"/>
              </a:rPr>
              <a:t>ohol</a:t>
            </a:r>
            <a:r>
              <a:rPr lang="en-US" sz="3600" dirty="0">
                <a:latin typeface="Times New Roman" pitchFamily="18" charset="0"/>
                <a:cs typeface="Times New Roman" pitchFamily="18" charset="0"/>
              </a:rPr>
              <a:t> = Esters of fatty acid</a:t>
            </a:r>
            <a:endParaRPr sz="3600" dirty="0">
              <a:latin typeface="Times New Roman" pitchFamily="18" charset="0"/>
              <a:cs typeface="Times New Roman" pitchFamily="18" charset="0"/>
            </a:endParaRPr>
          </a:p>
          <a:p>
            <a:pPr marL="11527">
              <a:spcBef>
                <a:spcPts val="5"/>
              </a:spcBef>
            </a:pPr>
            <a:endParaRPr lang="en-US" sz="2541" i="1" spc="-5" dirty="0" smtClean="0">
              <a:latin typeface="Times New Roman"/>
              <a:cs typeface="Times New Roman"/>
            </a:endParaRPr>
          </a:p>
          <a:p>
            <a:pPr marL="11527">
              <a:spcBef>
                <a:spcPts val="5"/>
              </a:spcBef>
            </a:pPr>
            <a:r>
              <a:rPr sz="2541" spc="-5" smtClean="0">
                <a:latin typeface="Times New Roman"/>
                <a:cs typeface="Times New Roman"/>
              </a:rPr>
              <a:t>Classified </a:t>
            </a:r>
            <a:r>
              <a:rPr sz="2541" spc="-5" dirty="0">
                <a:latin typeface="Times New Roman"/>
                <a:cs typeface="Times New Roman"/>
              </a:rPr>
              <a:t>according to the alcohol present into:</a:t>
            </a:r>
          </a:p>
          <a:p>
            <a:pPr marL="11527">
              <a:spcBef>
                <a:spcPts val="608"/>
              </a:spcBef>
            </a:pPr>
            <a:endParaRPr lang="en-US" sz="2541" b="1" u="heavy" spc="-5" dirty="0" smtClean="0">
              <a:uFill>
                <a:solidFill>
                  <a:srgbClr val="000000"/>
                </a:solidFill>
              </a:uFill>
              <a:latin typeface="Times New Roman"/>
              <a:cs typeface="Times New Roman"/>
            </a:endParaRPr>
          </a:p>
          <a:p>
            <a:pPr marL="11527">
              <a:spcBef>
                <a:spcPts val="608"/>
              </a:spcBef>
            </a:pPr>
            <a:r>
              <a:rPr lang="en-IN" sz="2541" b="1" u="heavy" spc="-5" dirty="0" smtClean="0">
                <a:uFill>
                  <a:solidFill>
                    <a:srgbClr val="000000"/>
                  </a:solidFill>
                </a:uFill>
                <a:latin typeface="Times New Roman"/>
                <a:cs typeface="Times New Roman"/>
              </a:rPr>
              <a:t>1) </a:t>
            </a:r>
            <a:r>
              <a:rPr sz="2541" b="1" u="heavy" spc="-5" smtClean="0">
                <a:uFill>
                  <a:solidFill>
                    <a:srgbClr val="000000"/>
                  </a:solidFill>
                </a:uFill>
                <a:latin typeface="Times New Roman"/>
                <a:cs typeface="Times New Roman"/>
              </a:rPr>
              <a:t>Neutral</a:t>
            </a:r>
            <a:r>
              <a:rPr sz="2541" b="1" u="heavy" spc="-36" smtClean="0">
                <a:uFill>
                  <a:solidFill>
                    <a:srgbClr val="000000"/>
                  </a:solidFill>
                </a:uFill>
                <a:latin typeface="Times New Roman"/>
                <a:cs typeface="Times New Roman"/>
              </a:rPr>
              <a:t> </a:t>
            </a:r>
            <a:r>
              <a:rPr sz="2541" b="1" u="heavy" spc="-5" smtClean="0">
                <a:uFill>
                  <a:solidFill>
                    <a:srgbClr val="000000"/>
                  </a:solidFill>
                </a:uFill>
                <a:latin typeface="Times New Roman"/>
                <a:cs typeface="Times New Roman"/>
              </a:rPr>
              <a:t>fats:</a:t>
            </a:r>
            <a:r>
              <a:rPr lang="en-US" sz="2541" b="1" u="heavy" spc="-5" dirty="0" smtClean="0">
                <a:uFill>
                  <a:solidFill>
                    <a:srgbClr val="000000"/>
                  </a:solidFill>
                </a:uFill>
                <a:latin typeface="Times New Roman"/>
                <a:cs typeface="Times New Roman"/>
              </a:rPr>
              <a:t>    </a:t>
            </a:r>
            <a:r>
              <a:rPr sz="2541" spc="-5" smtClean="0">
                <a:latin typeface="Times New Roman"/>
                <a:cs typeface="Times New Roman"/>
              </a:rPr>
              <a:t>Fatty</a:t>
            </a:r>
            <a:r>
              <a:rPr sz="2541" spc="-32" smtClean="0">
                <a:latin typeface="Times New Roman"/>
                <a:cs typeface="Times New Roman"/>
              </a:rPr>
              <a:t> </a:t>
            </a:r>
            <a:r>
              <a:rPr sz="2541" spc="-5" dirty="0">
                <a:latin typeface="Times New Roman"/>
                <a:cs typeface="Times New Roman"/>
              </a:rPr>
              <a:t>acids</a:t>
            </a:r>
            <a:r>
              <a:rPr sz="2541" spc="-9" dirty="0">
                <a:latin typeface="Times New Roman"/>
                <a:cs typeface="Times New Roman"/>
              </a:rPr>
              <a:t> </a:t>
            </a:r>
            <a:r>
              <a:rPr sz="2541" spc="-5" dirty="0">
                <a:latin typeface="Times New Roman"/>
                <a:cs typeface="Times New Roman"/>
              </a:rPr>
              <a:t>+</a:t>
            </a:r>
            <a:r>
              <a:rPr sz="2541" spc="-14" dirty="0">
                <a:latin typeface="Times New Roman"/>
                <a:cs typeface="Times New Roman"/>
              </a:rPr>
              <a:t> </a:t>
            </a:r>
            <a:r>
              <a:rPr sz="2541" b="1" u="heavy" spc="-14" dirty="0">
                <a:solidFill>
                  <a:srgbClr val="4E81BD"/>
                </a:solidFill>
                <a:uFill>
                  <a:solidFill>
                    <a:srgbClr val="4F80BC"/>
                  </a:solidFill>
                </a:uFill>
                <a:latin typeface="Times New Roman"/>
                <a:cs typeface="Times New Roman"/>
              </a:rPr>
              <a:t>Glycerol</a:t>
            </a:r>
            <a:endParaRPr sz="2541" dirty="0">
              <a:latin typeface="Times New Roman"/>
              <a:cs typeface="Times New Roman"/>
            </a:endParaRPr>
          </a:p>
          <a:p>
            <a:pPr marL="11527">
              <a:spcBef>
                <a:spcPts val="613"/>
              </a:spcBef>
            </a:pPr>
            <a:r>
              <a:rPr sz="2541" u="heavy" spc="-5" dirty="0">
                <a:uFill>
                  <a:solidFill>
                    <a:srgbClr val="000000"/>
                  </a:solidFill>
                </a:uFill>
                <a:latin typeface="Times New Roman"/>
                <a:cs typeface="Times New Roman"/>
              </a:rPr>
              <a:t>e.g.</a:t>
            </a:r>
            <a:r>
              <a:rPr sz="2541" u="heavy" spc="-59" dirty="0">
                <a:uFill>
                  <a:solidFill>
                    <a:srgbClr val="000000"/>
                  </a:solidFill>
                </a:uFill>
                <a:latin typeface="Times New Roman"/>
                <a:cs typeface="Times New Roman"/>
              </a:rPr>
              <a:t> </a:t>
            </a:r>
            <a:r>
              <a:rPr sz="2541" u="heavy" spc="-9" dirty="0">
                <a:uFill>
                  <a:solidFill>
                    <a:srgbClr val="000000"/>
                  </a:solidFill>
                </a:uFill>
                <a:latin typeface="Times New Roman"/>
                <a:cs typeface="Times New Roman"/>
              </a:rPr>
              <a:t>T</a:t>
            </a:r>
            <a:r>
              <a:rPr sz="2541" spc="-9" dirty="0">
                <a:latin typeface="Times New Roman"/>
                <a:cs typeface="Times New Roman"/>
              </a:rPr>
              <a:t>riacylglycerols</a:t>
            </a:r>
            <a:r>
              <a:rPr sz="2541" spc="-27" dirty="0">
                <a:latin typeface="Times New Roman"/>
                <a:cs typeface="Times New Roman"/>
              </a:rPr>
              <a:t> </a:t>
            </a:r>
            <a:r>
              <a:rPr sz="2541" spc="-5" dirty="0">
                <a:latin typeface="Times New Roman"/>
                <a:cs typeface="Times New Roman"/>
              </a:rPr>
              <a:t>-</a:t>
            </a:r>
            <a:r>
              <a:rPr sz="2541" spc="-50" dirty="0">
                <a:latin typeface="Times New Roman"/>
                <a:cs typeface="Times New Roman"/>
              </a:rPr>
              <a:t> </a:t>
            </a:r>
            <a:r>
              <a:rPr sz="2541" spc="-14" dirty="0">
                <a:latin typeface="Times New Roman"/>
                <a:cs typeface="Times New Roman"/>
              </a:rPr>
              <a:t>Triglycerides</a:t>
            </a:r>
            <a:endParaRPr sz="2541" dirty="0">
              <a:latin typeface="Times New Roman"/>
              <a:cs typeface="Times New Roman"/>
            </a:endParaRPr>
          </a:p>
          <a:p>
            <a:pPr marL="11527">
              <a:spcBef>
                <a:spcPts val="608"/>
              </a:spcBef>
            </a:pPr>
            <a:endParaRPr lang="en-US" sz="2541" b="1" u="heavy" spc="-27" dirty="0" smtClean="0">
              <a:uFill>
                <a:solidFill>
                  <a:srgbClr val="000000"/>
                </a:solidFill>
              </a:uFill>
              <a:latin typeface="Times New Roman"/>
              <a:cs typeface="Times New Roman"/>
            </a:endParaRPr>
          </a:p>
          <a:p>
            <a:pPr marL="11527">
              <a:spcBef>
                <a:spcPts val="608"/>
              </a:spcBef>
            </a:pPr>
            <a:r>
              <a:rPr lang="en-IN" sz="2541" b="1" u="heavy" spc="-27" dirty="0" smtClean="0">
                <a:uFill>
                  <a:solidFill>
                    <a:srgbClr val="000000"/>
                  </a:solidFill>
                </a:uFill>
                <a:latin typeface="Times New Roman"/>
                <a:cs typeface="Times New Roman"/>
              </a:rPr>
              <a:t>2) </a:t>
            </a:r>
            <a:r>
              <a:rPr sz="2541" b="1" u="heavy" spc="-27" smtClean="0">
                <a:uFill>
                  <a:solidFill>
                    <a:srgbClr val="000000"/>
                  </a:solidFill>
                </a:uFill>
                <a:latin typeface="Times New Roman"/>
                <a:cs typeface="Times New Roman"/>
              </a:rPr>
              <a:t>Waxes</a:t>
            </a:r>
            <a:r>
              <a:rPr sz="2541" b="1" u="heavy" spc="-27" dirty="0">
                <a:uFill>
                  <a:solidFill>
                    <a:srgbClr val="000000"/>
                  </a:solidFill>
                </a:uFill>
                <a:latin typeface="Times New Roman"/>
                <a:cs typeface="Times New Roman"/>
              </a:rPr>
              <a:t>:</a:t>
            </a:r>
            <a:endParaRPr sz="2541" dirty="0">
              <a:latin typeface="Times New Roman"/>
              <a:cs typeface="Times New Roman"/>
            </a:endParaRPr>
          </a:p>
          <a:p>
            <a:pPr marL="322166">
              <a:spcBef>
                <a:spcPts val="613"/>
              </a:spcBef>
            </a:pPr>
            <a:r>
              <a:rPr sz="2541" spc="-5" dirty="0">
                <a:latin typeface="Times New Roman"/>
                <a:cs typeface="Times New Roman"/>
              </a:rPr>
              <a:t>Fatty</a:t>
            </a:r>
            <a:r>
              <a:rPr sz="2541" spc="-18" dirty="0">
                <a:latin typeface="Times New Roman"/>
                <a:cs typeface="Times New Roman"/>
              </a:rPr>
              <a:t> </a:t>
            </a:r>
            <a:r>
              <a:rPr sz="2541" spc="-5" dirty="0">
                <a:latin typeface="Times New Roman"/>
                <a:cs typeface="Times New Roman"/>
              </a:rPr>
              <a:t>acids</a:t>
            </a:r>
            <a:r>
              <a:rPr sz="2541" spc="9" dirty="0">
                <a:latin typeface="Times New Roman"/>
                <a:cs typeface="Times New Roman"/>
              </a:rPr>
              <a:t> </a:t>
            </a:r>
            <a:r>
              <a:rPr sz="2541" spc="-5" dirty="0">
                <a:latin typeface="Times New Roman"/>
                <a:cs typeface="Times New Roman"/>
              </a:rPr>
              <a:t>+</a:t>
            </a:r>
            <a:r>
              <a:rPr sz="2541" spc="5" dirty="0">
                <a:latin typeface="Times New Roman"/>
                <a:cs typeface="Times New Roman"/>
              </a:rPr>
              <a:t> </a:t>
            </a:r>
            <a:r>
              <a:rPr sz="2541" b="1" u="heavy" spc="-5" dirty="0">
                <a:solidFill>
                  <a:srgbClr val="4E81BD"/>
                </a:solidFill>
                <a:uFill>
                  <a:solidFill>
                    <a:srgbClr val="4F80BC"/>
                  </a:solidFill>
                </a:uFill>
                <a:latin typeface="Times New Roman"/>
                <a:cs typeface="Times New Roman"/>
              </a:rPr>
              <a:t>long-chain alcohols</a:t>
            </a:r>
            <a:r>
              <a:rPr sz="2541" b="1" spc="-18" dirty="0">
                <a:solidFill>
                  <a:srgbClr val="4E81BD"/>
                </a:solidFill>
                <a:latin typeface="Times New Roman"/>
                <a:cs typeface="Times New Roman"/>
              </a:rPr>
              <a:t> </a:t>
            </a:r>
            <a:r>
              <a:rPr sz="2541" spc="-5" dirty="0">
                <a:latin typeface="Times New Roman"/>
                <a:cs typeface="Times New Roman"/>
              </a:rPr>
              <a:t>other</a:t>
            </a:r>
            <a:r>
              <a:rPr sz="2541" spc="9" dirty="0">
                <a:latin typeface="Times New Roman"/>
                <a:cs typeface="Times New Roman"/>
              </a:rPr>
              <a:t> </a:t>
            </a:r>
            <a:r>
              <a:rPr sz="2541" spc="-5" dirty="0">
                <a:latin typeface="Times New Roman"/>
                <a:cs typeface="Times New Roman"/>
              </a:rPr>
              <a:t>than glycerol.</a:t>
            </a:r>
            <a:endParaRPr sz="2541" dirty="0">
              <a:latin typeface="Times New Roman"/>
              <a:cs typeface="Times New Roman"/>
            </a:endParaRPr>
          </a:p>
          <a:p>
            <a:pPr marL="11527">
              <a:spcBef>
                <a:spcPts val="608"/>
              </a:spcBef>
            </a:pPr>
            <a:r>
              <a:rPr sz="2541" spc="-5" dirty="0">
                <a:latin typeface="Times New Roman"/>
                <a:cs typeface="Times New Roman"/>
              </a:rPr>
              <a:t>e.g.</a:t>
            </a:r>
            <a:r>
              <a:rPr sz="2541" spc="-82" dirty="0">
                <a:latin typeface="Times New Roman"/>
                <a:cs typeface="Times New Roman"/>
              </a:rPr>
              <a:t> </a:t>
            </a:r>
            <a:r>
              <a:rPr sz="2541" spc="-59" dirty="0">
                <a:latin typeface="Times New Roman"/>
                <a:cs typeface="Times New Roman"/>
              </a:rPr>
              <a:t>Waxe</a:t>
            </a:r>
            <a:endParaRPr sz="2541" dirty="0">
              <a:latin typeface="Times New Roman"/>
              <a:cs typeface="Times New Roman"/>
            </a:endParaRPr>
          </a:p>
        </p:txBody>
      </p:sp>
    </p:spTree>
    <p:extLst>
      <p:ext uri="{BB962C8B-B14F-4D97-AF65-F5344CB8AC3E}">
        <p14:creationId xmlns:p14="http://schemas.microsoft.com/office/powerpoint/2010/main" xmlns="" val="179541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2317" y="738412"/>
            <a:ext cx="3426744" cy="688747"/>
          </a:xfrm>
          <a:prstGeom prst="rect">
            <a:avLst/>
          </a:prstGeom>
        </p:spPr>
        <p:txBody>
          <a:bodyPr vert="horz" wrap="square" lIns="0" tIns="11526" rIns="0" bIns="0" rtlCol="0" anchor="ctr">
            <a:spAutoFit/>
          </a:bodyPr>
          <a:lstStyle/>
          <a:p>
            <a:pPr marL="11527" algn="ctr">
              <a:lnSpc>
                <a:spcPct val="100000"/>
              </a:lnSpc>
              <a:spcBef>
                <a:spcPts val="91"/>
              </a:spcBef>
            </a:pPr>
            <a:r>
              <a:rPr b="1" spc="-27" dirty="0">
                <a:solidFill>
                  <a:srgbClr val="FF0000"/>
                </a:solidFill>
              </a:rPr>
              <a:t>Triglyceride</a:t>
            </a:r>
            <a:endParaRPr b="1">
              <a:solidFill>
                <a:srgbClr val="FF0000"/>
              </a:solidFill>
            </a:endParaRPr>
          </a:p>
        </p:txBody>
      </p:sp>
      <p:pic>
        <p:nvPicPr>
          <p:cNvPr id="3" name="object 3"/>
          <p:cNvPicPr/>
          <p:nvPr/>
        </p:nvPicPr>
        <p:blipFill>
          <a:blip r:embed="rId2" cstate="print"/>
          <a:stretch>
            <a:fillRect/>
          </a:stretch>
        </p:blipFill>
        <p:spPr>
          <a:xfrm>
            <a:off x="2643146" y="1734440"/>
            <a:ext cx="6905947" cy="338865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AB65C-1E49-0492-1D28-661407AFEEE1}"/>
              </a:ext>
            </a:extLst>
          </p:cNvPr>
          <p:cNvSpPr>
            <a:spLocks noGrp="1"/>
          </p:cNvSpPr>
          <p:nvPr>
            <p:ph type="title"/>
          </p:nvPr>
        </p:nvSpPr>
        <p:spPr>
          <a:xfrm>
            <a:off x="341194" y="365126"/>
            <a:ext cx="11012606" cy="1202418"/>
          </a:xfrm>
        </p:spPr>
        <p:txBody>
          <a:bodyPr>
            <a:normAutofit/>
          </a:bodyPr>
          <a:lstStyle/>
          <a:p>
            <a:pPr algn="ctr"/>
            <a:r>
              <a:rPr lang="en-IN" b="1" spc="-27" dirty="0">
                <a:solidFill>
                  <a:srgbClr val="FF0000"/>
                </a:solidFill>
              </a:rPr>
              <a:t>Triglycerides</a:t>
            </a:r>
          </a:p>
        </p:txBody>
      </p:sp>
      <p:sp>
        <p:nvSpPr>
          <p:cNvPr id="4" name="TextBox 3">
            <a:extLst>
              <a:ext uri="{FF2B5EF4-FFF2-40B4-BE49-F238E27FC236}">
                <a16:creationId xmlns:a16="http://schemas.microsoft.com/office/drawing/2014/main" xmlns="" id="{04651DE2-3E55-7600-38A0-F9C7B2D12141}"/>
              </a:ext>
            </a:extLst>
          </p:cNvPr>
          <p:cNvSpPr txBox="1"/>
          <p:nvPr/>
        </p:nvSpPr>
        <p:spPr>
          <a:xfrm>
            <a:off x="838199" y="2327564"/>
            <a:ext cx="10370127" cy="3046988"/>
          </a:xfrm>
          <a:prstGeom prst="rect">
            <a:avLst/>
          </a:prstGeom>
          <a:noFill/>
        </p:spPr>
        <p:txBody>
          <a:bodyPr wrap="square">
            <a:spAutoFit/>
          </a:bodyPr>
          <a:lstStyle/>
          <a:p>
            <a:pPr marL="527685" indent="-515620">
              <a:lnSpc>
                <a:spcPct val="100000"/>
              </a:lnSpc>
              <a:spcBef>
                <a:spcPts val="100"/>
              </a:spcBef>
              <a:buFont typeface="Arial MT"/>
              <a:buChar char="•"/>
              <a:tabLst>
                <a:tab pos="527685" algn="l"/>
                <a:tab pos="528320" algn="l"/>
              </a:tabLst>
            </a:pPr>
            <a:r>
              <a:rPr lang="en-US" sz="3200" spc="-15" dirty="0">
                <a:latin typeface="Calibri"/>
                <a:cs typeface="Calibri"/>
              </a:rPr>
              <a:t>Stored</a:t>
            </a:r>
            <a:r>
              <a:rPr lang="en-US" sz="3200" spc="-20" dirty="0">
                <a:latin typeface="Calibri"/>
                <a:cs typeface="Calibri"/>
              </a:rPr>
              <a:t> </a:t>
            </a:r>
            <a:r>
              <a:rPr lang="en-US" sz="3200" spc="-5" dirty="0">
                <a:latin typeface="Calibri"/>
                <a:cs typeface="Calibri"/>
              </a:rPr>
              <a:t>mainly</a:t>
            </a:r>
            <a:r>
              <a:rPr lang="en-US" sz="3200" spc="-15" dirty="0">
                <a:latin typeface="Calibri"/>
                <a:cs typeface="Calibri"/>
              </a:rPr>
              <a:t> </a:t>
            </a:r>
            <a:r>
              <a:rPr lang="en-US" sz="3200" spc="-5" dirty="0">
                <a:latin typeface="Calibri"/>
                <a:cs typeface="Calibri"/>
              </a:rPr>
              <a:t>in</a:t>
            </a:r>
            <a:r>
              <a:rPr lang="en-US" sz="3200" spc="-20" dirty="0">
                <a:latin typeface="Calibri"/>
                <a:cs typeface="Calibri"/>
              </a:rPr>
              <a:t> </a:t>
            </a:r>
            <a:r>
              <a:rPr lang="en-US" sz="3200" spc="-5" dirty="0">
                <a:latin typeface="Calibri"/>
                <a:cs typeface="Calibri"/>
              </a:rPr>
              <a:t>adipocytes.</a:t>
            </a:r>
            <a:endParaRPr lang="en-US" sz="3200" dirty="0">
              <a:latin typeface="Calibri"/>
              <a:cs typeface="Calibri"/>
            </a:endParaRPr>
          </a:p>
          <a:p>
            <a:pPr marL="527685" indent="-515620">
              <a:lnSpc>
                <a:spcPct val="100000"/>
              </a:lnSpc>
              <a:buFont typeface="Arial MT"/>
              <a:buChar char="•"/>
              <a:tabLst>
                <a:tab pos="527685" algn="l"/>
                <a:tab pos="528320" algn="l"/>
              </a:tabLst>
            </a:pPr>
            <a:r>
              <a:rPr lang="en-US" sz="3200" dirty="0">
                <a:latin typeface="Calibri"/>
                <a:cs typeface="Calibri"/>
              </a:rPr>
              <a:t>A</a:t>
            </a:r>
            <a:r>
              <a:rPr lang="en-US" sz="3200" spc="-30" dirty="0">
                <a:latin typeface="Calibri"/>
                <a:cs typeface="Calibri"/>
              </a:rPr>
              <a:t> </a:t>
            </a:r>
            <a:r>
              <a:rPr lang="en-US" sz="3200" spc="-25" dirty="0">
                <a:latin typeface="Calibri"/>
                <a:cs typeface="Calibri"/>
              </a:rPr>
              <a:t>store</a:t>
            </a:r>
            <a:r>
              <a:rPr lang="en-US" sz="3200" spc="-20" dirty="0">
                <a:latin typeface="Calibri"/>
                <a:cs typeface="Calibri"/>
              </a:rPr>
              <a:t> </a:t>
            </a:r>
            <a:r>
              <a:rPr lang="en-US" sz="3200" dirty="0">
                <a:latin typeface="Calibri"/>
                <a:cs typeface="Calibri"/>
              </a:rPr>
              <a:t>of</a:t>
            </a:r>
            <a:r>
              <a:rPr lang="en-US" sz="3200" spc="-25" dirty="0">
                <a:latin typeface="Calibri"/>
                <a:cs typeface="Calibri"/>
              </a:rPr>
              <a:t> </a:t>
            </a:r>
            <a:r>
              <a:rPr lang="en-US" sz="3200" spc="-40" dirty="0">
                <a:latin typeface="Calibri"/>
                <a:cs typeface="Calibri"/>
              </a:rPr>
              <a:t>energy.</a:t>
            </a:r>
            <a:endParaRPr lang="en-US" sz="3200" dirty="0">
              <a:latin typeface="Calibri"/>
              <a:cs typeface="Calibri"/>
            </a:endParaRPr>
          </a:p>
          <a:p>
            <a:pPr marL="527685" indent="-515620">
              <a:lnSpc>
                <a:spcPct val="100000"/>
              </a:lnSpc>
              <a:buFont typeface="Arial MT"/>
              <a:buChar char="•"/>
              <a:tabLst>
                <a:tab pos="527685" algn="l"/>
                <a:tab pos="528320" algn="l"/>
              </a:tabLst>
            </a:pPr>
            <a:r>
              <a:rPr lang="en-US" sz="3200" spc="-15" dirty="0">
                <a:latin typeface="Calibri"/>
                <a:cs typeface="Calibri"/>
              </a:rPr>
              <a:t>Protect </a:t>
            </a:r>
            <a:r>
              <a:rPr lang="en-US" sz="3200" spc="-5" dirty="0">
                <a:latin typeface="Calibri"/>
                <a:cs typeface="Calibri"/>
              </a:rPr>
              <a:t>the </a:t>
            </a:r>
            <a:r>
              <a:rPr lang="en-US" sz="3200" spc="-10" dirty="0">
                <a:latin typeface="Calibri"/>
                <a:cs typeface="Calibri"/>
              </a:rPr>
              <a:t>internal </a:t>
            </a:r>
            <a:r>
              <a:rPr lang="en-US" sz="3200" spc="-20" dirty="0">
                <a:latin typeface="Calibri"/>
                <a:cs typeface="Calibri"/>
              </a:rPr>
              <a:t>organs</a:t>
            </a:r>
            <a:r>
              <a:rPr lang="en-US" sz="3200" spc="-10" dirty="0">
                <a:latin typeface="Calibri"/>
                <a:cs typeface="Calibri"/>
              </a:rPr>
              <a:t> </a:t>
            </a:r>
            <a:r>
              <a:rPr lang="en-US" sz="3200" spc="-15" dirty="0">
                <a:latin typeface="Calibri"/>
                <a:cs typeface="Calibri"/>
              </a:rPr>
              <a:t>from</a:t>
            </a:r>
            <a:r>
              <a:rPr lang="en-US" sz="3200" spc="-10" dirty="0">
                <a:latin typeface="Calibri"/>
                <a:cs typeface="Calibri"/>
              </a:rPr>
              <a:t> </a:t>
            </a:r>
            <a:r>
              <a:rPr lang="en-US" sz="3200" spc="-5" dirty="0">
                <a:latin typeface="Calibri"/>
                <a:cs typeface="Calibri"/>
              </a:rPr>
              <a:t>outside </a:t>
            </a:r>
            <a:r>
              <a:rPr lang="en-US" sz="3200" spc="-10" dirty="0">
                <a:latin typeface="Calibri"/>
                <a:cs typeface="Calibri"/>
              </a:rPr>
              <a:t>shocks.</a:t>
            </a:r>
            <a:endParaRPr lang="en-US" sz="3200" dirty="0">
              <a:latin typeface="Calibri"/>
              <a:cs typeface="Calibri"/>
            </a:endParaRPr>
          </a:p>
          <a:p>
            <a:pPr marL="527685" indent="-515620">
              <a:lnSpc>
                <a:spcPct val="100000"/>
              </a:lnSpc>
              <a:buFont typeface="Arial MT"/>
              <a:buChar char="•"/>
              <a:tabLst>
                <a:tab pos="527685" algn="l"/>
                <a:tab pos="528320" algn="l"/>
              </a:tabLst>
            </a:pPr>
            <a:r>
              <a:rPr lang="en-US" sz="3200" spc="-5" dirty="0">
                <a:latin typeface="Calibri"/>
                <a:cs typeface="Calibri"/>
              </a:rPr>
              <a:t>Subcutaneous</a:t>
            </a:r>
            <a:r>
              <a:rPr lang="en-US" sz="3200" spc="-25" dirty="0">
                <a:latin typeface="Calibri"/>
                <a:cs typeface="Calibri"/>
              </a:rPr>
              <a:t> </a:t>
            </a:r>
            <a:r>
              <a:rPr lang="en-US" sz="3200" spc="-5" dirty="0">
                <a:latin typeface="Calibri"/>
                <a:cs typeface="Calibri"/>
              </a:rPr>
              <a:t>thermal</a:t>
            </a:r>
            <a:r>
              <a:rPr lang="en-US" sz="3200" spc="-25" dirty="0">
                <a:latin typeface="Calibri"/>
                <a:cs typeface="Calibri"/>
              </a:rPr>
              <a:t> </a:t>
            </a:r>
            <a:r>
              <a:rPr lang="en-US" sz="3200" spc="-10" dirty="0" smtClean="0">
                <a:latin typeface="Calibri"/>
                <a:cs typeface="Calibri"/>
              </a:rPr>
              <a:t>insulator</a:t>
            </a:r>
          </a:p>
          <a:p>
            <a:pPr marL="527685" indent="-515620">
              <a:lnSpc>
                <a:spcPct val="100000"/>
              </a:lnSpc>
              <a:buFont typeface="Arial MT"/>
              <a:buChar char="•"/>
              <a:tabLst>
                <a:tab pos="527685" algn="l"/>
                <a:tab pos="528320" algn="l"/>
              </a:tabLst>
            </a:pPr>
            <a:endParaRPr lang="en-US" sz="3200" spc="-10" dirty="0" smtClean="0">
              <a:latin typeface="Calibri"/>
              <a:cs typeface="Calibri"/>
            </a:endParaRPr>
          </a:p>
          <a:p>
            <a:pPr marL="527685" indent="-515620">
              <a:lnSpc>
                <a:spcPct val="100000"/>
              </a:lnSpc>
              <a:buFont typeface="Arial MT"/>
              <a:buChar char="•"/>
              <a:tabLst>
                <a:tab pos="527685" algn="l"/>
                <a:tab pos="528320" algn="l"/>
              </a:tabLst>
            </a:pPr>
            <a:endParaRPr lang="en-US" sz="3200" dirty="0">
              <a:latin typeface="Calibri"/>
              <a:cs typeface="Calibri"/>
            </a:endParaRPr>
          </a:p>
        </p:txBody>
      </p:sp>
    </p:spTree>
    <p:extLst>
      <p:ext uri="{BB962C8B-B14F-4D97-AF65-F5344CB8AC3E}">
        <p14:creationId xmlns:p14="http://schemas.microsoft.com/office/powerpoint/2010/main" xmlns="" val="359941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23582"/>
          </a:xfrm>
        </p:spPr>
        <p:txBody>
          <a:bodyPr>
            <a:normAutofit/>
          </a:bodyPr>
          <a:lstStyle/>
          <a:p>
            <a:pPr algn="ctr"/>
            <a:r>
              <a:rPr lang="en-IN" b="1" spc="-27" dirty="0" smtClean="0">
                <a:solidFill>
                  <a:srgbClr val="FF0000"/>
                </a:solidFill>
              </a:rPr>
              <a:t>Triglycerides</a:t>
            </a:r>
            <a:endParaRPr lang="en-US" dirty="0">
              <a:solidFill>
                <a:srgbClr val="FF0000"/>
              </a:solidFill>
            </a:endParaRPr>
          </a:p>
        </p:txBody>
      </p:sp>
      <p:sp>
        <p:nvSpPr>
          <p:cNvPr id="3" name="Content Placeholder 2"/>
          <p:cNvSpPr>
            <a:spLocks noGrp="1"/>
          </p:cNvSpPr>
          <p:nvPr>
            <p:ph idx="1"/>
          </p:nvPr>
        </p:nvSpPr>
        <p:spPr>
          <a:xfrm>
            <a:off x="204716" y="1119116"/>
            <a:ext cx="11987284" cy="5486400"/>
          </a:xfrm>
        </p:spPr>
        <p:txBody>
          <a:bodyPr>
            <a:normAutofit/>
          </a:bodyPr>
          <a:lstStyle/>
          <a:p>
            <a:r>
              <a:rPr lang="en-US" sz="3200" dirty="0" smtClean="0">
                <a:latin typeface="Times New Roman" pitchFamily="18" charset="0"/>
                <a:cs typeface="Times New Roman" pitchFamily="18" charset="0"/>
              </a:rPr>
              <a:t>Simple </a:t>
            </a:r>
            <a:r>
              <a:rPr lang="en-US" sz="3200" dirty="0" err="1" smtClean="0">
                <a:latin typeface="Times New Roman" pitchFamily="18" charset="0"/>
                <a:cs typeface="Times New Roman" pitchFamily="18" charset="0"/>
              </a:rPr>
              <a:t>triacylglycerols</a:t>
            </a:r>
            <a:r>
              <a:rPr lang="en-US" sz="3200" dirty="0" smtClean="0">
                <a:latin typeface="Times New Roman" pitchFamily="18" charset="0"/>
                <a:cs typeface="Times New Roman" pitchFamily="18" charset="0"/>
              </a:rPr>
              <a:t>: containing same </a:t>
            </a:r>
            <a:r>
              <a:rPr lang="en-US" sz="3200" dirty="0">
                <a:latin typeface="Times New Roman" pitchFamily="18" charset="0"/>
                <a:cs typeface="Times New Roman" pitchFamily="18" charset="0"/>
              </a:rPr>
              <a:t>kind of fatty acid in all three </a:t>
            </a:r>
            <a:r>
              <a:rPr lang="en-US" sz="3200" dirty="0" smtClean="0">
                <a:latin typeface="Times New Roman" pitchFamily="18" charset="0"/>
                <a:cs typeface="Times New Roman" pitchFamily="18" charset="0"/>
              </a:rPr>
              <a:t>positions</a:t>
            </a:r>
            <a:endParaRPr lang="en-US" sz="3200" dirty="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   Simple </a:t>
            </a:r>
            <a:r>
              <a:rPr lang="en-US" sz="3200" dirty="0" err="1">
                <a:latin typeface="Times New Roman" pitchFamily="18" charset="0"/>
                <a:cs typeface="Times New Roman" pitchFamily="18" charset="0"/>
              </a:rPr>
              <a:t>triacylglycerols</a:t>
            </a:r>
            <a:r>
              <a:rPr lang="en-US" sz="3200" dirty="0">
                <a:latin typeface="Times New Roman" pitchFamily="18" charset="0"/>
                <a:cs typeface="Times New Roman" pitchFamily="18" charset="0"/>
              </a:rPr>
              <a:t> of 16:0, 18:0, and 18:1, for example, are </a:t>
            </a:r>
            <a:r>
              <a:rPr lang="en-US" sz="3200" dirty="0" err="1">
                <a:latin typeface="Times New Roman" pitchFamily="18" charset="0"/>
                <a:cs typeface="Times New Roman" pitchFamily="18" charset="0"/>
              </a:rPr>
              <a:t>tripalmitin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tristearin</a:t>
            </a:r>
            <a:r>
              <a:rPr lang="en-US" sz="3200" dirty="0">
                <a:latin typeface="Times New Roman" pitchFamily="18" charset="0"/>
                <a:cs typeface="Times New Roman" pitchFamily="18" charset="0"/>
              </a:rPr>
              <a:t>, and </a:t>
            </a:r>
            <a:r>
              <a:rPr lang="en-US" sz="3200" dirty="0" err="1">
                <a:latin typeface="Times New Roman" pitchFamily="18" charset="0"/>
                <a:cs typeface="Times New Roman" pitchFamily="18" charset="0"/>
              </a:rPr>
              <a:t>triolein</a:t>
            </a:r>
            <a:r>
              <a:rPr lang="en-US" sz="3200" dirty="0">
                <a:latin typeface="Times New Roman" pitchFamily="18" charset="0"/>
                <a:cs typeface="Times New Roman" pitchFamily="18" charset="0"/>
              </a:rPr>
              <a:t> respectively. </a:t>
            </a:r>
          </a:p>
          <a:p>
            <a:r>
              <a:rPr lang="en-US" sz="3200" dirty="0" smtClean="0">
                <a:latin typeface="Times New Roman" pitchFamily="18" charset="0"/>
                <a:cs typeface="Times New Roman" pitchFamily="18" charset="0"/>
              </a:rPr>
              <a:t>mixed </a:t>
            </a:r>
            <a:r>
              <a:rPr lang="en-US" sz="3200" dirty="0" err="1" smtClean="0">
                <a:latin typeface="Times New Roman" pitchFamily="18" charset="0"/>
                <a:cs typeface="Times New Roman" pitchFamily="18" charset="0"/>
              </a:rPr>
              <a:t>triacylglycerols</a:t>
            </a:r>
            <a:r>
              <a:rPr lang="en-US" sz="3200" dirty="0" smtClean="0">
                <a:latin typeface="Times New Roman" pitchFamily="18" charset="0"/>
                <a:cs typeface="Times New Roman" pitchFamily="18" charset="0"/>
              </a:rPr>
              <a:t>: they contain two or three different fatty acids. Most </a:t>
            </a:r>
            <a:r>
              <a:rPr lang="en-US" sz="3200" dirty="0">
                <a:latin typeface="Times New Roman" pitchFamily="18" charset="0"/>
                <a:cs typeface="Times New Roman" pitchFamily="18" charset="0"/>
              </a:rPr>
              <a:t>naturally occurring </a:t>
            </a:r>
            <a:r>
              <a:rPr lang="en-US" sz="3200" dirty="0" err="1">
                <a:latin typeface="Times New Roman" pitchFamily="18" charset="0"/>
                <a:cs typeface="Times New Roman" pitchFamily="18" charset="0"/>
              </a:rPr>
              <a:t>triacylglycerols</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are mixed</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Because the polar hydroxyls of glycerol and the polar carboxylates of the fatty acids are bound in ester linkages, </a:t>
            </a:r>
            <a:r>
              <a:rPr lang="en-US" sz="3200" dirty="0" err="1">
                <a:latin typeface="Times New Roman" pitchFamily="18" charset="0"/>
                <a:cs typeface="Times New Roman" pitchFamily="18" charset="0"/>
              </a:rPr>
              <a:t>triacylglycerols</a:t>
            </a:r>
            <a:r>
              <a:rPr lang="en-US" sz="3200" dirty="0">
                <a:latin typeface="Times New Roman" pitchFamily="18" charset="0"/>
                <a:cs typeface="Times New Roman" pitchFamily="18" charset="0"/>
              </a:rPr>
              <a:t> are nonpolar, hydrophobic molecules, essentially insoluble in water</a:t>
            </a:r>
          </a:p>
        </p:txBody>
      </p:sp>
    </p:spTree>
    <p:extLst>
      <p:ext uri="{BB962C8B-B14F-4D97-AF65-F5344CB8AC3E}">
        <p14:creationId xmlns:p14="http://schemas.microsoft.com/office/powerpoint/2010/main" xmlns="" val="3201662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797" y="313899"/>
            <a:ext cx="5303293" cy="723331"/>
          </a:xfrm>
        </p:spPr>
        <p:txBody>
          <a:bodyPr/>
          <a:lstStyle/>
          <a:p>
            <a:pPr algn="ctr"/>
            <a:r>
              <a:rPr lang="en-US" b="1" dirty="0" smtClean="0">
                <a:solidFill>
                  <a:srgbClr val="FF0000"/>
                </a:solidFill>
              </a:rPr>
              <a:t>Waxes</a:t>
            </a:r>
            <a:endParaRPr lang="en-US"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59307" y="1146412"/>
            <a:ext cx="5991368" cy="5262563"/>
          </a:xfrm>
          <a:prstGeom prst="rect">
            <a:avLst/>
          </a:prstGeom>
        </p:spPr>
      </p:pic>
      <p:pic>
        <p:nvPicPr>
          <p:cNvPr id="5" name="Picture 2"/>
          <p:cNvPicPr>
            <a:picLocks noChangeAspect="1" noChangeArrowheads="1"/>
          </p:cNvPicPr>
          <p:nvPr/>
        </p:nvPicPr>
        <p:blipFill>
          <a:blip r:embed="rId3"/>
          <a:srcRect/>
          <a:stretch>
            <a:fillRect/>
          </a:stretch>
        </p:blipFill>
        <p:spPr bwMode="auto">
          <a:xfrm>
            <a:off x="6851176" y="1255594"/>
            <a:ext cx="4585648" cy="5133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9861" y="237331"/>
            <a:ext cx="3657601" cy="689932"/>
          </a:xfrm>
          <a:prstGeom prst="rect">
            <a:avLst/>
          </a:prstGeom>
        </p:spPr>
        <p:txBody>
          <a:bodyPr vert="horz" wrap="square" lIns="0" tIns="12700" rIns="0" bIns="0" rtlCol="0">
            <a:spAutoFit/>
          </a:bodyPr>
          <a:lstStyle/>
          <a:p>
            <a:pPr marL="12700" algn="ctr">
              <a:lnSpc>
                <a:spcPct val="100000"/>
              </a:lnSpc>
              <a:spcBef>
                <a:spcPts val="100"/>
              </a:spcBef>
            </a:pPr>
            <a:r>
              <a:rPr b="1" u="none" spc="-204" dirty="0">
                <a:solidFill>
                  <a:srgbClr val="FF0000"/>
                </a:solidFill>
                <a:cs typeface="Times New Roman"/>
              </a:rPr>
              <a:t>W</a:t>
            </a:r>
            <a:r>
              <a:rPr b="1" u="none" dirty="0">
                <a:solidFill>
                  <a:srgbClr val="FF0000"/>
                </a:solidFill>
                <a:cs typeface="Times New Roman"/>
              </a:rPr>
              <a:t>ax</a:t>
            </a:r>
            <a:r>
              <a:rPr b="1" u="none" spc="-5" dirty="0">
                <a:solidFill>
                  <a:srgbClr val="FF0000"/>
                </a:solidFill>
                <a:cs typeface="Times New Roman"/>
              </a:rPr>
              <a:t>es</a:t>
            </a:r>
            <a:endParaRPr>
              <a:solidFill>
                <a:srgbClr val="FF0000"/>
              </a:solidFill>
              <a:cs typeface="Times New Roman"/>
            </a:endParaRPr>
          </a:p>
        </p:txBody>
      </p:sp>
      <p:sp>
        <p:nvSpPr>
          <p:cNvPr id="3" name="object 3"/>
          <p:cNvSpPr/>
          <p:nvPr/>
        </p:nvSpPr>
        <p:spPr>
          <a:xfrm>
            <a:off x="882539" y="3428769"/>
            <a:ext cx="10425463" cy="3112034"/>
          </a:xfrm>
          <a:custGeom>
            <a:avLst/>
            <a:gdLst/>
            <a:ahLst/>
            <a:cxnLst/>
            <a:rect l="l" t="t" r="r" b="b"/>
            <a:pathLst>
              <a:path w="9144000" h="3429000">
                <a:moveTo>
                  <a:pt x="9143993" y="3428993"/>
                </a:moveTo>
                <a:lnTo>
                  <a:pt x="9143993" y="0"/>
                </a:lnTo>
                <a:lnTo>
                  <a:pt x="0" y="0"/>
                </a:lnTo>
                <a:lnTo>
                  <a:pt x="0" y="3428993"/>
                </a:lnTo>
                <a:lnTo>
                  <a:pt x="9143993" y="3428993"/>
                </a:lnTo>
                <a:close/>
              </a:path>
            </a:pathLst>
          </a:custGeom>
          <a:solidFill>
            <a:srgbClr val="FFFFFF"/>
          </a:solidFill>
        </p:spPr>
        <p:txBody>
          <a:bodyPr wrap="square" lIns="0" tIns="0" rIns="0" bIns="0" rtlCol="0"/>
          <a:lstStyle/>
          <a:p>
            <a:endParaRPr/>
          </a:p>
        </p:txBody>
      </p:sp>
      <p:sp>
        <p:nvSpPr>
          <p:cNvPr id="4" name="object 4"/>
          <p:cNvSpPr txBox="1"/>
          <p:nvPr/>
        </p:nvSpPr>
        <p:spPr>
          <a:xfrm>
            <a:off x="0" y="911019"/>
            <a:ext cx="12192000" cy="5800947"/>
          </a:xfrm>
          <a:prstGeom prst="rect">
            <a:avLst/>
          </a:prstGeom>
        </p:spPr>
        <p:txBody>
          <a:bodyPr vert="horz" wrap="square" lIns="0" tIns="12065" rIns="0" bIns="0" rtlCol="0">
            <a:spAutoFit/>
          </a:bodyPr>
          <a:lstStyle/>
          <a:p>
            <a:pPr marL="354965" marR="406400" indent="-342900">
              <a:lnSpc>
                <a:spcPct val="100000"/>
              </a:lnSpc>
              <a:spcBef>
                <a:spcPts val="95"/>
              </a:spcBef>
              <a:buFont typeface="Arial MT"/>
              <a:buChar char="•"/>
              <a:tabLst>
                <a:tab pos="354965" algn="l"/>
                <a:tab pos="355600" algn="l"/>
              </a:tabLst>
            </a:pPr>
            <a:r>
              <a:rPr sz="2400" spc="-5" dirty="0">
                <a:latin typeface="Times New Roman" pitchFamily="18" charset="0"/>
                <a:cs typeface="Times New Roman" pitchFamily="18" charset="0"/>
              </a:rPr>
              <a:t>Containing</a:t>
            </a:r>
            <a:r>
              <a:rPr sz="2400" spc="-35" dirty="0">
                <a:latin typeface="Times New Roman" pitchFamily="18" charset="0"/>
                <a:cs typeface="Times New Roman" pitchFamily="18" charset="0"/>
              </a:rPr>
              <a:t> </a:t>
            </a:r>
            <a:r>
              <a:rPr sz="2400" spc="-5" dirty="0">
                <a:latin typeface="Times New Roman" pitchFamily="18" charset="0"/>
                <a:cs typeface="Times New Roman" pitchFamily="18" charset="0"/>
              </a:rPr>
              <a:t>a Long</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Chain</a:t>
            </a:r>
            <a:r>
              <a:rPr sz="2400" spc="-150" dirty="0">
                <a:latin typeface="Times New Roman" pitchFamily="18" charset="0"/>
                <a:cs typeface="Times New Roman" pitchFamily="18" charset="0"/>
              </a:rPr>
              <a:t> </a:t>
            </a:r>
            <a:r>
              <a:rPr sz="2400" spc="-5" dirty="0">
                <a:latin typeface="Times New Roman" pitchFamily="18" charset="0"/>
                <a:cs typeface="Times New Roman" pitchFamily="18" charset="0"/>
              </a:rPr>
              <a:t>Alcohol</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(with</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a</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higher </a:t>
            </a:r>
            <a:r>
              <a:rPr sz="2400" spc="-685" dirty="0">
                <a:latin typeface="Times New Roman" pitchFamily="18" charset="0"/>
                <a:cs typeface="Times New Roman" pitchFamily="18" charset="0"/>
              </a:rPr>
              <a:t> </a:t>
            </a:r>
            <a:r>
              <a:rPr sz="2400" spc="-10" dirty="0">
                <a:latin typeface="Times New Roman" pitchFamily="18" charset="0"/>
                <a:cs typeface="Times New Roman" pitchFamily="18" charset="0"/>
              </a:rPr>
              <a:t>molecular</a:t>
            </a:r>
            <a:r>
              <a:rPr sz="2400" spc="-5" dirty="0">
                <a:latin typeface="Times New Roman" pitchFamily="18" charset="0"/>
                <a:cs typeface="Times New Roman" pitchFamily="18" charset="0"/>
              </a:rPr>
              <a:t> </a:t>
            </a:r>
            <a:r>
              <a:rPr sz="2400" spc="-5">
                <a:latin typeface="Times New Roman" pitchFamily="18" charset="0"/>
                <a:cs typeface="Times New Roman" pitchFamily="18" charset="0"/>
              </a:rPr>
              <a:t>weight</a:t>
            </a:r>
            <a:r>
              <a:rPr sz="2400" spc="-15">
                <a:latin typeface="Times New Roman" pitchFamily="18" charset="0"/>
                <a:cs typeface="Times New Roman" pitchFamily="18" charset="0"/>
              </a:rPr>
              <a:t> </a:t>
            </a:r>
            <a:r>
              <a:rPr sz="2400" spc="-5" smtClean="0">
                <a:latin typeface="Times New Roman" pitchFamily="18" charset="0"/>
                <a:cs typeface="Times New Roman" pitchFamily="18" charset="0"/>
              </a:rPr>
              <a:t>than</a:t>
            </a:r>
            <a:r>
              <a:rPr lang="en-IN" sz="2400" spc="-5" dirty="0" smtClean="0">
                <a:latin typeface="Times New Roman" pitchFamily="18" charset="0"/>
                <a:cs typeface="Times New Roman" pitchFamily="18" charset="0"/>
              </a:rPr>
              <a:t> G</a:t>
            </a:r>
            <a:r>
              <a:rPr sz="2400" spc="-5" smtClean="0">
                <a:latin typeface="Times New Roman" pitchFamily="18" charset="0"/>
                <a:cs typeface="Times New Roman" pitchFamily="18" charset="0"/>
              </a:rPr>
              <a:t>lycerol</a:t>
            </a:r>
            <a:r>
              <a:rPr sz="2400" spc="-5" dirty="0">
                <a:latin typeface="Times New Roman" pitchFamily="18" charset="0"/>
                <a:cs typeface="Times New Roman" pitchFamily="18" charset="0"/>
              </a:rPr>
              <a:t>)</a:t>
            </a:r>
            <a:endParaRPr sz="2400">
              <a:latin typeface="Times New Roman" pitchFamily="18" charset="0"/>
              <a:cs typeface="Times New Roman" pitchFamily="18" charset="0"/>
            </a:endParaRPr>
          </a:p>
          <a:p>
            <a:pPr marL="355600" indent="-342900">
              <a:lnSpc>
                <a:spcPct val="100000"/>
              </a:lnSpc>
              <a:spcBef>
                <a:spcPts val="670"/>
              </a:spcBef>
              <a:buFont typeface="Arial MT"/>
              <a:buChar char="•"/>
              <a:tabLst>
                <a:tab pos="354965" algn="l"/>
                <a:tab pos="355600" algn="l"/>
              </a:tabLst>
            </a:pPr>
            <a:r>
              <a:rPr sz="2400" spc="-5" dirty="0">
                <a:latin typeface="Times New Roman" pitchFamily="18" charset="0"/>
                <a:cs typeface="Times New Roman" pitchFamily="18" charset="0"/>
              </a:rPr>
              <a:t>E.g.</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Palmitoyl</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alcohol,</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cholesterol,</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vitamin</a:t>
            </a:r>
            <a:r>
              <a:rPr sz="2400" spc="-155" dirty="0">
                <a:latin typeface="Times New Roman" pitchFamily="18" charset="0"/>
                <a:cs typeface="Times New Roman" pitchFamily="18" charset="0"/>
              </a:rPr>
              <a:t> </a:t>
            </a:r>
            <a:r>
              <a:rPr sz="2400" spc="-5" dirty="0">
                <a:latin typeface="Times New Roman" pitchFamily="18" charset="0"/>
                <a:cs typeface="Times New Roman" pitchFamily="18" charset="0"/>
              </a:rPr>
              <a:t>A</a:t>
            </a:r>
            <a:r>
              <a:rPr sz="2400" spc="-155" dirty="0">
                <a:latin typeface="Times New Roman" pitchFamily="18" charset="0"/>
                <a:cs typeface="Times New Roman" pitchFamily="18" charset="0"/>
              </a:rPr>
              <a:t> </a:t>
            </a:r>
            <a:r>
              <a:rPr sz="2400" dirty="0">
                <a:latin typeface="Times New Roman" pitchFamily="18" charset="0"/>
                <a:cs typeface="Times New Roman" pitchFamily="18" charset="0"/>
              </a:rPr>
              <a:t>or</a:t>
            </a:r>
            <a:r>
              <a:rPr sz="2400" spc="-5" dirty="0">
                <a:latin typeface="Times New Roman" pitchFamily="18" charset="0"/>
                <a:cs typeface="Times New Roman" pitchFamily="18" charset="0"/>
              </a:rPr>
              <a:t> D.</a:t>
            </a:r>
            <a:endParaRPr sz="2400">
              <a:latin typeface="Times New Roman" pitchFamily="18" charset="0"/>
              <a:cs typeface="Times New Roman" pitchFamily="18" charset="0"/>
            </a:endParaRPr>
          </a:p>
          <a:p>
            <a:pPr marL="355600" indent="-342900">
              <a:lnSpc>
                <a:spcPct val="100000"/>
              </a:lnSpc>
              <a:spcBef>
                <a:spcPts val="675"/>
              </a:spcBef>
              <a:buFont typeface="Arial MT"/>
              <a:buChar char="•"/>
              <a:tabLst>
                <a:tab pos="354965" algn="l"/>
                <a:tab pos="355600" algn="l"/>
              </a:tabLst>
            </a:pPr>
            <a:r>
              <a:rPr sz="2400" spc="-5" dirty="0">
                <a:latin typeface="Times New Roman" pitchFamily="18" charset="0"/>
                <a:cs typeface="Times New Roman" pitchFamily="18" charset="0"/>
              </a:rPr>
              <a:t>Esterified</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to</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long-chain</a:t>
            </a:r>
            <a:r>
              <a:rPr sz="2400" spc="-30" dirty="0">
                <a:latin typeface="Times New Roman" pitchFamily="18" charset="0"/>
                <a:cs typeface="Times New Roman" pitchFamily="18" charset="0"/>
              </a:rPr>
              <a:t> </a:t>
            </a:r>
            <a:r>
              <a:rPr sz="2400" spc="-5" dirty="0">
                <a:latin typeface="Times New Roman" pitchFamily="18" charset="0"/>
                <a:cs typeface="Times New Roman" pitchFamily="18" charset="0"/>
              </a:rPr>
              <a:t>fatty </a:t>
            </a:r>
            <a:r>
              <a:rPr sz="2400" spc="-5">
                <a:latin typeface="Times New Roman" pitchFamily="18" charset="0"/>
                <a:cs typeface="Times New Roman" pitchFamily="18" charset="0"/>
              </a:rPr>
              <a:t>acids</a:t>
            </a:r>
            <a:r>
              <a:rPr sz="2400" spc="-5" smtClean="0">
                <a:latin typeface="Times New Roman" pitchFamily="18" charset="0"/>
                <a:cs typeface="Times New Roman" pitchFamily="18" charset="0"/>
              </a:rPr>
              <a:t>.</a:t>
            </a:r>
            <a:endParaRPr lang="en-IN" sz="2400" spc="-5" dirty="0" smtClean="0">
              <a:latin typeface="Times New Roman" pitchFamily="18" charset="0"/>
              <a:cs typeface="Times New Roman" pitchFamily="18" charset="0"/>
            </a:endParaRPr>
          </a:p>
          <a:p>
            <a:pPr marL="355600" indent="-342900">
              <a:lnSpc>
                <a:spcPct val="100000"/>
              </a:lnSpc>
              <a:spcBef>
                <a:spcPts val="675"/>
              </a:spcBef>
              <a:buFont typeface="Arial MT"/>
              <a:buChar char="•"/>
              <a:tabLst>
                <a:tab pos="354965" algn="l"/>
                <a:tab pos="355600" algn="l"/>
              </a:tabLst>
            </a:pPr>
            <a:r>
              <a:rPr lang="en-US" sz="2400" spc="-5" dirty="0" smtClean="0">
                <a:latin typeface="Times New Roman" pitchFamily="18" charset="0"/>
                <a:cs typeface="Times New Roman" pitchFamily="18" charset="0"/>
              </a:rPr>
              <a:t>Derived from secretions of insect, leaves, fruits and marine animals i.e. bees wax, wool fat/ lanolin</a:t>
            </a:r>
            <a:endParaRPr sz="2400" spc="-5">
              <a:latin typeface="Times New Roman" pitchFamily="18" charset="0"/>
              <a:cs typeface="Times New Roman" pitchFamily="18" charset="0"/>
            </a:endParaRPr>
          </a:p>
          <a:p>
            <a:pPr marL="355600" indent="-342900">
              <a:lnSpc>
                <a:spcPct val="100000"/>
              </a:lnSpc>
              <a:spcBef>
                <a:spcPts val="670"/>
              </a:spcBef>
              <a:buFont typeface="Arial MT"/>
              <a:buChar char="•"/>
              <a:tabLst>
                <a:tab pos="354965" algn="l"/>
                <a:tab pos="355600" algn="l"/>
              </a:tabLst>
            </a:pPr>
            <a:r>
              <a:rPr sz="2400" spc="-5" dirty="0">
                <a:latin typeface="Times New Roman" pitchFamily="18" charset="0"/>
                <a:cs typeface="Times New Roman" pitchFamily="18" charset="0"/>
              </a:rPr>
              <a:t>Properties</a:t>
            </a:r>
            <a:r>
              <a:rPr sz="2400" spc="-40" dirty="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10" dirty="0">
                <a:latin typeface="Times New Roman" pitchFamily="18" charset="0"/>
                <a:cs typeface="Times New Roman" pitchFamily="18" charset="0"/>
              </a:rPr>
              <a:t> waxes:</a:t>
            </a:r>
            <a:endParaRPr sz="2400">
              <a:latin typeface="Times New Roman" pitchFamily="18" charset="0"/>
              <a:cs typeface="Times New Roman" pitchFamily="18" charset="0"/>
            </a:endParaRPr>
          </a:p>
          <a:p>
            <a:pPr marL="756285" lvl="1" indent="-287020">
              <a:lnSpc>
                <a:spcPct val="100000"/>
              </a:lnSpc>
              <a:spcBef>
                <a:spcPts val="670"/>
              </a:spcBef>
              <a:buFont typeface="Arial MT"/>
              <a:buChar char="–"/>
              <a:tabLst>
                <a:tab pos="756920" algn="l"/>
              </a:tabLst>
            </a:pPr>
            <a:r>
              <a:rPr sz="2400" spc="-55" dirty="0">
                <a:latin typeface="Times New Roman" pitchFamily="18" charset="0"/>
                <a:cs typeface="Times New Roman" pitchFamily="18" charset="0"/>
              </a:rPr>
              <a:t>Waxes</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are</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insoluble</a:t>
            </a:r>
            <a:r>
              <a:rPr sz="2400" spc="-60" dirty="0">
                <a:latin typeface="Times New Roman" pitchFamily="18" charset="0"/>
                <a:cs typeface="Times New Roman" pitchFamily="18" charset="0"/>
              </a:rPr>
              <a:t> </a:t>
            </a:r>
            <a:r>
              <a:rPr sz="2400" spc="-5" dirty="0">
                <a:latin typeface="Times New Roman" pitchFamily="18" charset="0"/>
                <a:cs typeface="Times New Roman" pitchFamily="18" charset="0"/>
              </a:rPr>
              <a:t>in</a:t>
            </a:r>
            <a:r>
              <a:rPr sz="2400" spc="-10" dirty="0">
                <a:latin typeface="Times New Roman" pitchFamily="18" charset="0"/>
                <a:cs typeface="Times New Roman" pitchFamily="18" charset="0"/>
              </a:rPr>
              <a:t> water</a:t>
            </a:r>
            <a:endParaRPr sz="2400">
              <a:latin typeface="Times New Roman" pitchFamily="18" charset="0"/>
              <a:cs typeface="Times New Roman" pitchFamily="18" charset="0"/>
            </a:endParaRPr>
          </a:p>
          <a:p>
            <a:pPr marL="756285" lvl="1" indent="-287020">
              <a:lnSpc>
                <a:spcPct val="100000"/>
              </a:lnSpc>
              <a:spcBef>
                <a:spcPts val="675"/>
              </a:spcBef>
              <a:buFont typeface="Arial MT"/>
              <a:buChar char="–"/>
              <a:tabLst>
                <a:tab pos="756920" algn="l"/>
              </a:tabLst>
            </a:pPr>
            <a:r>
              <a:rPr sz="2400" dirty="0">
                <a:latin typeface="Times New Roman" pitchFamily="18" charset="0"/>
                <a:cs typeface="Times New Roman" pitchFamily="18" charset="0"/>
              </a:rPr>
              <a:t>soluble</a:t>
            </a:r>
            <a:r>
              <a:rPr sz="2400" spc="-65" dirty="0">
                <a:latin typeface="Times New Roman" pitchFamily="18" charset="0"/>
                <a:cs typeface="Times New Roman" pitchFamily="18" charset="0"/>
              </a:rPr>
              <a:t> </a:t>
            </a:r>
            <a:r>
              <a:rPr sz="2400" spc="-5" dirty="0">
                <a:latin typeface="Times New Roman" pitchFamily="18" charset="0"/>
                <a:cs typeface="Times New Roman" pitchFamily="18" charset="0"/>
              </a:rPr>
              <a:t>in</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fat</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solvents</a:t>
            </a:r>
            <a:endParaRPr sz="2400">
              <a:latin typeface="Times New Roman" pitchFamily="18" charset="0"/>
              <a:cs typeface="Times New Roman" pitchFamily="18" charset="0"/>
            </a:endParaRPr>
          </a:p>
          <a:p>
            <a:pPr marL="355600" indent="-342900">
              <a:lnSpc>
                <a:spcPct val="100000"/>
              </a:lnSpc>
              <a:spcBef>
                <a:spcPts val="670"/>
              </a:spcBef>
              <a:buFont typeface="Arial MT"/>
              <a:buChar char="•"/>
              <a:tabLst>
                <a:tab pos="354965" algn="l"/>
                <a:tab pos="355600" algn="l"/>
              </a:tabLst>
            </a:pPr>
            <a:r>
              <a:rPr sz="2400" spc="-5" dirty="0">
                <a:latin typeface="Times New Roman" pitchFamily="18" charset="0"/>
                <a:cs typeface="Times New Roman" pitchFamily="18" charset="0"/>
              </a:rPr>
              <a:t>Not</a:t>
            </a:r>
            <a:r>
              <a:rPr sz="2400" spc="-30" dirty="0">
                <a:latin typeface="Times New Roman" pitchFamily="18" charset="0"/>
                <a:cs typeface="Times New Roman" pitchFamily="18" charset="0"/>
              </a:rPr>
              <a:t> </a:t>
            </a:r>
            <a:r>
              <a:rPr sz="2400" spc="-5" dirty="0">
                <a:latin typeface="Times New Roman" pitchFamily="18" charset="0"/>
                <a:cs typeface="Times New Roman" pitchFamily="18" charset="0"/>
              </a:rPr>
              <a:t>easily</a:t>
            </a:r>
            <a:r>
              <a:rPr sz="2400" spc="-30" dirty="0">
                <a:latin typeface="Times New Roman" pitchFamily="18" charset="0"/>
                <a:cs typeface="Times New Roman" pitchFamily="18" charset="0"/>
              </a:rPr>
              <a:t> </a:t>
            </a:r>
            <a:r>
              <a:rPr sz="2400" spc="-5" dirty="0">
                <a:latin typeface="Times New Roman" pitchFamily="18" charset="0"/>
                <a:cs typeface="Times New Roman" pitchFamily="18" charset="0"/>
              </a:rPr>
              <a:t>hydrolyzed</a:t>
            </a:r>
            <a:endParaRPr sz="2400">
              <a:latin typeface="Times New Roman" pitchFamily="18" charset="0"/>
              <a:cs typeface="Times New Roman" pitchFamily="18" charset="0"/>
            </a:endParaRPr>
          </a:p>
          <a:p>
            <a:pPr marL="355600" indent="-342900">
              <a:lnSpc>
                <a:spcPct val="100000"/>
              </a:lnSpc>
              <a:spcBef>
                <a:spcPts val="675"/>
              </a:spcBef>
              <a:buFont typeface="Arial MT"/>
              <a:buChar char="•"/>
              <a:tabLst>
                <a:tab pos="354965" algn="l"/>
                <a:tab pos="355600" algn="l"/>
              </a:tabLst>
            </a:pPr>
            <a:r>
              <a:rPr sz="2400" spc="-5" dirty="0">
                <a:latin typeface="Times New Roman" pitchFamily="18" charset="0"/>
                <a:cs typeface="Times New Roman" pitchFamily="18" charset="0"/>
              </a:rPr>
              <a:t>Not</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digestible</a:t>
            </a:r>
            <a:r>
              <a:rPr sz="2400" spc="-45" dirty="0">
                <a:latin typeface="Times New Roman" pitchFamily="18" charset="0"/>
                <a:cs typeface="Times New Roman" pitchFamily="18" charset="0"/>
              </a:rPr>
              <a:t> </a:t>
            </a:r>
            <a:r>
              <a:rPr sz="2400" dirty="0">
                <a:latin typeface="Times New Roman" pitchFamily="18" charset="0"/>
                <a:cs typeface="Times New Roman" pitchFamily="18" charset="0"/>
              </a:rPr>
              <a:t>by</a:t>
            </a:r>
            <a:r>
              <a:rPr sz="2400" spc="-5" dirty="0">
                <a:latin typeface="Times New Roman" pitchFamily="18" charset="0"/>
                <a:cs typeface="Times New Roman" pitchFamily="18" charset="0"/>
              </a:rPr>
              <a:t> lipases.</a:t>
            </a:r>
            <a:endParaRPr sz="2400">
              <a:latin typeface="Times New Roman" pitchFamily="18" charset="0"/>
              <a:cs typeface="Times New Roman" pitchFamily="18" charset="0"/>
            </a:endParaRPr>
          </a:p>
          <a:p>
            <a:pPr marL="355600" indent="-342900">
              <a:lnSpc>
                <a:spcPct val="100000"/>
              </a:lnSpc>
              <a:spcBef>
                <a:spcPts val="670"/>
              </a:spcBef>
              <a:buFont typeface="Arial MT"/>
              <a:buChar char="•"/>
              <a:tabLst>
                <a:tab pos="354965" algn="l"/>
                <a:tab pos="355600" algn="l"/>
              </a:tabLst>
            </a:pPr>
            <a:r>
              <a:rPr sz="2400" spc="-85" dirty="0">
                <a:latin typeface="Times New Roman" pitchFamily="18" charset="0"/>
                <a:cs typeface="Times New Roman" pitchFamily="18" charset="0"/>
              </a:rPr>
              <a:t>Very</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resistant</a:t>
            </a:r>
            <a:r>
              <a:rPr sz="2400" spc="-30" dirty="0">
                <a:latin typeface="Times New Roman" pitchFamily="18" charset="0"/>
                <a:cs typeface="Times New Roman" pitchFamily="18" charset="0"/>
              </a:rPr>
              <a:t> </a:t>
            </a:r>
            <a:r>
              <a:rPr sz="2400" spc="-5" dirty="0">
                <a:latin typeface="Times New Roman" pitchFamily="18" charset="0"/>
                <a:cs typeface="Times New Roman" pitchFamily="18" charset="0"/>
              </a:rPr>
              <a:t>to</a:t>
            </a:r>
            <a:r>
              <a:rPr sz="2400" spc="-25" dirty="0">
                <a:latin typeface="Times New Roman" pitchFamily="18" charset="0"/>
                <a:cs typeface="Times New Roman" pitchFamily="18" charset="0"/>
              </a:rPr>
              <a:t> </a:t>
            </a:r>
            <a:r>
              <a:rPr sz="2400" spc="-20" dirty="0">
                <a:latin typeface="Times New Roman" pitchFamily="18" charset="0"/>
                <a:cs typeface="Times New Roman" pitchFamily="18" charset="0"/>
              </a:rPr>
              <a:t>rancidity.</a:t>
            </a:r>
            <a:endParaRPr sz="2400">
              <a:latin typeface="Times New Roman" pitchFamily="18" charset="0"/>
              <a:cs typeface="Times New Roman" pitchFamily="18" charset="0"/>
            </a:endParaRPr>
          </a:p>
          <a:p>
            <a:pPr marL="355600" indent="-342900">
              <a:lnSpc>
                <a:spcPct val="100000"/>
              </a:lnSpc>
              <a:spcBef>
                <a:spcPts val="670"/>
              </a:spcBef>
              <a:buFont typeface="Arial MT"/>
              <a:buChar char="•"/>
              <a:tabLst>
                <a:tab pos="354965" algn="l"/>
                <a:tab pos="355600" algn="l"/>
              </a:tabLst>
            </a:pPr>
            <a:r>
              <a:rPr sz="2400" spc="-10" dirty="0">
                <a:latin typeface="Times New Roman" pitchFamily="18" charset="0"/>
                <a:cs typeface="Times New Roman" pitchFamily="18" charset="0"/>
              </a:rPr>
              <a:t>No </a:t>
            </a:r>
            <a:r>
              <a:rPr sz="2400" spc="-5" dirty="0">
                <a:latin typeface="Times New Roman" pitchFamily="18" charset="0"/>
                <a:cs typeface="Times New Roman" pitchFamily="18" charset="0"/>
              </a:rPr>
              <a:t>nutritional</a:t>
            </a:r>
            <a:r>
              <a:rPr sz="2400" spc="-50" dirty="0">
                <a:latin typeface="Times New Roman" pitchFamily="18" charset="0"/>
                <a:cs typeface="Times New Roman" pitchFamily="18" charset="0"/>
              </a:rPr>
              <a:t> </a:t>
            </a:r>
            <a:r>
              <a:rPr sz="2400" spc="-5">
                <a:latin typeface="Times New Roman" pitchFamily="18" charset="0"/>
                <a:cs typeface="Times New Roman" pitchFamily="18" charset="0"/>
              </a:rPr>
              <a:t>value</a:t>
            </a:r>
            <a:r>
              <a:rPr sz="2400" spc="-5" smtClean="0">
                <a:latin typeface="Times New Roman" pitchFamily="18" charset="0"/>
                <a:cs typeface="Times New Roman" pitchFamily="18" charset="0"/>
              </a:rPr>
              <a:t>.</a:t>
            </a:r>
            <a:endParaRPr lang="en-IN" sz="2400" spc="-5" dirty="0" smtClean="0">
              <a:latin typeface="Times New Roman" pitchFamily="18" charset="0"/>
              <a:cs typeface="Times New Roman" pitchFamily="18" charset="0"/>
            </a:endParaRPr>
          </a:p>
          <a:p>
            <a:pPr marL="355600" indent="-342900">
              <a:spcBef>
                <a:spcPts val="670"/>
              </a:spcBef>
              <a:buFont typeface="Arial MT"/>
              <a:buChar char="•"/>
              <a:tabLst>
                <a:tab pos="354965" algn="l"/>
                <a:tab pos="355600" algn="l"/>
              </a:tabLst>
            </a:pPr>
            <a:r>
              <a:rPr lang="en-US" sz="2400" spc="-10" dirty="0" smtClean="0">
                <a:latin typeface="Times New Roman" pitchFamily="18" charset="0"/>
                <a:cs typeface="Times New Roman" pitchFamily="18" charset="0"/>
              </a:rPr>
              <a:t>Used as base for preparation of cosmetics, ointments, polishes, lubricants, candles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020" y="274388"/>
            <a:ext cx="3611530" cy="688747"/>
          </a:xfrm>
          <a:prstGeom prst="rect">
            <a:avLst/>
          </a:prstGeom>
        </p:spPr>
        <p:txBody>
          <a:bodyPr vert="horz" wrap="square" lIns="0" tIns="11526" rIns="0" bIns="0" rtlCol="0" anchor="ctr">
            <a:spAutoFit/>
          </a:bodyPr>
          <a:lstStyle/>
          <a:p>
            <a:pPr marL="11527" algn="ctr">
              <a:lnSpc>
                <a:spcPct val="100000"/>
              </a:lnSpc>
              <a:spcBef>
                <a:spcPts val="91"/>
              </a:spcBef>
            </a:pPr>
            <a:r>
              <a:rPr b="1" spc="5" dirty="0">
                <a:solidFill>
                  <a:srgbClr val="FF0000"/>
                </a:solidFill>
              </a:rPr>
              <a:t>G</a:t>
            </a:r>
            <a:r>
              <a:rPr b="1" spc="-64" dirty="0">
                <a:solidFill>
                  <a:srgbClr val="FF0000"/>
                </a:solidFill>
              </a:rPr>
              <a:t>r</a:t>
            </a:r>
            <a:r>
              <a:rPr b="1" dirty="0">
                <a:solidFill>
                  <a:srgbClr val="FF0000"/>
                </a:solidFill>
              </a:rPr>
              <a:t>oo</a:t>
            </a:r>
            <a:r>
              <a:rPr b="1" spc="-5" dirty="0">
                <a:solidFill>
                  <a:srgbClr val="FF0000"/>
                </a:solidFill>
              </a:rPr>
              <a:t>mi</a:t>
            </a:r>
            <a:r>
              <a:rPr b="1" dirty="0">
                <a:solidFill>
                  <a:srgbClr val="FF0000"/>
                </a:solidFill>
              </a:rPr>
              <a:t>ng</a:t>
            </a:r>
            <a:endParaRPr b="1">
              <a:solidFill>
                <a:srgbClr val="FF0000"/>
              </a:solidFill>
            </a:endParaRPr>
          </a:p>
        </p:txBody>
      </p:sp>
      <p:pic>
        <p:nvPicPr>
          <p:cNvPr id="3" name="object 3"/>
          <p:cNvPicPr/>
          <p:nvPr/>
        </p:nvPicPr>
        <p:blipFill>
          <a:blip r:embed="rId2" cstate="print"/>
          <a:stretch>
            <a:fillRect/>
          </a:stretch>
        </p:blipFill>
        <p:spPr>
          <a:xfrm>
            <a:off x="846161" y="1514902"/>
            <a:ext cx="5168583" cy="4762338"/>
          </a:xfrm>
          <a:prstGeom prst="rect">
            <a:avLst/>
          </a:prstGeom>
        </p:spPr>
      </p:pic>
      <p:pic>
        <p:nvPicPr>
          <p:cNvPr id="4" name="object 4"/>
          <p:cNvPicPr/>
          <p:nvPr/>
        </p:nvPicPr>
        <p:blipFill>
          <a:blip r:embed="rId3" cstate="print"/>
          <a:stretch>
            <a:fillRect/>
          </a:stretch>
        </p:blipFill>
        <p:spPr>
          <a:xfrm>
            <a:off x="6329023" y="1351128"/>
            <a:ext cx="5435347" cy="4902291"/>
          </a:xfrm>
          <a:prstGeom prst="rect">
            <a:avLst/>
          </a:prstGeom>
        </p:spPr>
      </p:pic>
    </p:spTree>
    <p:extLst>
      <p:ext uri="{BB962C8B-B14F-4D97-AF65-F5344CB8AC3E}">
        <p14:creationId xmlns:p14="http://schemas.microsoft.com/office/powerpoint/2010/main" xmlns="" val="550013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1379" y="316736"/>
            <a:ext cx="8857397" cy="622406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8669" y="206339"/>
            <a:ext cx="4006956" cy="627736"/>
          </a:xfrm>
          <a:prstGeom prst="rect">
            <a:avLst/>
          </a:prstGeom>
        </p:spPr>
        <p:txBody>
          <a:bodyPr vert="horz" wrap="square" lIns="0" tIns="12065" rIns="0" bIns="0" rtlCol="0">
            <a:spAutoFit/>
          </a:bodyPr>
          <a:lstStyle/>
          <a:p>
            <a:pPr marL="12700" algn="ctr">
              <a:lnSpc>
                <a:spcPct val="100000"/>
              </a:lnSpc>
              <a:spcBef>
                <a:spcPts val="95"/>
              </a:spcBef>
            </a:pPr>
            <a:r>
              <a:rPr sz="4000" b="1" spc="-5" dirty="0">
                <a:solidFill>
                  <a:srgbClr val="FF0000"/>
                </a:solidFill>
                <a:latin typeface="Times New Roman"/>
                <a:cs typeface="Times New Roman"/>
              </a:rPr>
              <a:t>Alcohols</a:t>
            </a:r>
            <a:endParaRPr sz="2800">
              <a:solidFill>
                <a:srgbClr val="FF0000"/>
              </a:solidFill>
              <a:latin typeface="Times New Roman"/>
              <a:cs typeface="Times New Roman"/>
            </a:endParaRPr>
          </a:p>
        </p:txBody>
      </p:sp>
      <p:pic>
        <p:nvPicPr>
          <p:cNvPr id="3" name="object 3"/>
          <p:cNvPicPr/>
          <p:nvPr/>
        </p:nvPicPr>
        <p:blipFill>
          <a:blip r:embed="rId2" cstate="print"/>
          <a:stretch>
            <a:fillRect/>
          </a:stretch>
        </p:blipFill>
        <p:spPr>
          <a:xfrm>
            <a:off x="9321962" y="1489627"/>
            <a:ext cx="260637" cy="248963"/>
          </a:xfrm>
          <a:prstGeom prst="rect">
            <a:avLst/>
          </a:prstGeom>
        </p:spPr>
      </p:pic>
      <p:pic>
        <p:nvPicPr>
          <p:cNvPr id="4" name="object 4"/>
          <p:cNvPicPr/>
          <p:nvPr/>
        </p:nvPicPr>
        <p:blipFill>
          <a:blip r:embed="rId3" cstate="print"/>
          <a:stretch>
            <a:fillRect/>
          </a:stretch>
        </p:blipFill>
        <p:spPr>
          <a:xfrm>
            <a:off x="8951859" y="1485478"/>
            <a:ext cx="317975" cy="257261"/>
          </a:xfrm>
          <a:prstGeom prst="rect">
            <a:avLst/>
          </a:prstGeom>
        </p:spPr>
      </p:pic>
      <p:pic>
        <p:nvPicPr>
          <p:cNvPr id="5" name="object 5"/>
          <p:cNvPicPr/>
          <p:nvPr/>
        </p:nvPicPr>
        <p:blipFill>
          <a:blip r:embed="rId4" cstate="print"/>
          <a:stretch>
            <a:fillRect/>
          </a:stretch>
        </p:blipFill>
        <p:spPr>
          <a:xfrm>
            <a:off x="8566115" y="1622406"/>
            <a:ext cx="297126" cy="16598"/>
          </a:xfrm>
          <a:prstGeom prst="rect">
            <a:avLst/>
          </a:prstGeom>
        </p:spPr>
      </p:pic>
      <p:pic>
        <p:nvPicPr>
          <p:cNvPr id="6" name="object 6"/>
          <p:cNvPicPr/>
          <p:nvPr/>
        </p:nvPicPr>
        <p:blipFill>
          <a:blip r:embed="rId5" cstate="print"/>
          <a:stretch>
            <a:fillRect/>
          </a:stretch>
        </p:blipFill>
        <p:spPr>
          <a:xfrm>
            <a:off x="8081333" y="1489627"/>
            <a:ext cx="422231" cy="307054"/>
          </a:xfrm>
          <a:prstGeom prst="rect">
            <a:avLst/>
          </a:prstGeom>
        </p:spPr>
      </p:pic>
      <p:grpSp>
        <p:nvGrpSpPr>
          <p:cNvPr id="7" name="object 7"/>
          <p:cNvGrpSpPr/>
          <p:nvPr/>
        </p:nvGrpSpPr>
        <p:grpSpPr>
          <a:xfrm>
            <a:off x="7737292" y="1485478"/>
            <a:ext cx="286700" cy="257607"/>
            <a:chOff x="6786250" y="1636776"/>
            <a:chExt cx="251460" cy="283845"/>
          </a:xfrm>
        </p:grpSpPr>
        <p:pic>
          <p:nvPicPr>
            <p:cNvPr id="8" name="object 8"/>
            <p:cNvPicPr/>
            <p:nvPr/>
          </p:nvPicPr>
          <p:blipFill>
            <a:blip r:embed="rId6" cstate="print"/>
            <a:stretch>
              <a:fillRect/>
            </a:stretch>
          </p:blipFill>
          <p:spPr>
            <a:xfrm>
              <a:off x="6786250" y="1636776"/>
              <a:ext cx="251460" cy="201168"/>
            </a:xfrm>
            <a:prstGeom prst="rect">
              <a:avLst/>
            </a:prstGeom>
          </p:spPr>
        </p:pic>
        <p:sp>
          <p:nvSpPr>
            <p:cNvPr id="9" name="object 9"/>
            <p:cNvSpPr/>
            <p:nvPr/>
          </p:nvSpPr>
          <p:spPr>
            <a:xfrm>
              <a:off x="7010278" y="1835658"/>
              <a:ext cx="5080" cy="0"/>
            </a:xfrm>
            <a:custGeom>
              <a:avLst/>
              <a:gdLst/>
              <a:ahLst/>
              <a:cxnLst/>
              <a:rect l="l" t="t" r="r" b="b"/>
              <a:pathLst>
                <a:path w="5079">
                  <a:moveTo>
                    <a:pt x="0" y="0"/>
                  </a:moveTo>
                  <a:lnTo>
                    <a:pt x="4572" y="0"/>
                  </a:lnTo>
                </a:path>
              </a:pathLst>
            </a:custGeom>
            <a:ln w="4572">
              <a:solidFill>
                <a:srgbClr val="464646"/>
              </a:solidFill>
            </a:ln>
          </p:spPr>
          <p:txBody>
            <a:bodyPr wrap="square" lIns="0" tIns="0" rIns="0" bIns="0" rtlCol="0"/>
            <a:lstStyle/>
            <a:p>
              <a:endParaRPr/>
            </a:p>
          </p:txBody>
        </p:sp>
        <p:pic>
          <p:nvPicPr>
            <p:cNvPr id="10" name="object 10"/>
            <p:cNvPicPr/>
            <p:nvPr/>
          </p:nvPicPr>
          <p:blipFill>
            <a:blip r:embed="rId7" cstate="print"/>
            <a:stretch>
              <a:fillRect/>
            </a:stretch>
          </p:blipFill>
          <p:spPr>
            <a:xfrm>
              <a:off x="6799966" y="1837944"/>
              <a:ext cx="237744" cy="82296"/>
            </a:xfrm>
            <a:prstGeom prst="rect">
              <a:avLst/>
            </a:prstGeom>
          </p:spPr>
        </p:pic>
      </p:grpSp>
      <p:pic>
        <p:nvPicPr>
          <p:cNvPr id="11" name="object 11"/>
          <p:cNvPicPr/>
          <p:nvPr/>
        </p:nvPicPr>
        <p:blipFill>
          <a:blip r:embed="rId8" cstate="print"/>
          <a:stretch>
            <a:fillRect/>
          </a:stretch>
        </p:blipFill>
        <p:spPr>
          <a:xfrm>
            <a:off x="7862398" y="1817427"/>
            <a:ext cx="26064" cy="236515"/>
          </a:xfrm>
          <a:prstGeom prst="rect">
            <a:avLst/>
          </a:prstGeom>
        </p:spPr>
      </p:pic>
      <p:pic>
        <p:nvPicPr>
          <p:cNvPr id="12" name="object 12"/>
          <p:cNvPicPr/>
          <p:nvPr/>
        </p:nvPicPr>
        <p:blipFill>
          <a:blip r:embed="rId9" cstate="print"/>
          <a:stretch>
            <a:fillRect/>
          </a:stretch>
        </p:blipFill>
        <p:spPr>
          <a:xfrm>
            <a:off x="7737292" y="2149377"/>
            <a:ext cx="286700" cy="261411"/>
          </a:xfrm>
          <a:prstGeom prst="rect">
            <a:avLst/>
          </a:prstGeom>
        </p:spPr>
      </p:pic>
      <p:grpSp>
        <p:nvGrpSpPr>
          <p:cNvPr id="13" name="object 13"/>
          <p:cNvGrpSpPr/>
          <p:nvPr/>
        </p:nvGrpSpPr>
        <p:grpSpPr>
          <a:xfrm>
            <a:off x="8081332" y="2153526"/>
            <a:ext cx="255568" cy="253573"/>
            <a:chOff x="7088002" y="2372867"/>
            <a:chExt cx="224154" cy="279400"/>
          </a:xfrm>
        </p:grpSpPr>
        <p:sp>
          <p:nvSpPr>
            <p:cNvPr id="14" name="object 14"/>
            <p:cNvSpPr/>
            <p:nvPr/>
          </p:nvSpPr>
          <p:spPr>
            <a:xfrm>
              <a:off x="7092574" y="2375153"/>
              <a:ext cx="219710" cy="0"/>
            </a:xfrm>
            <a:custGeom>
              <a:avLst/>
              <a:gdLst/>
              <a:ahLst/>
              <a:cxnLst/>
              <a:rect l="l" t="t" r="r" b="b"/>
              <a:pathLst>
                <a:path w="219709">
                  <a:moveTo>
                    <a:pt x="0" y="0"/>
                  </a:moveTo>
                  <a:lnTo>
                    <a:pt x="32003" y="0"/>
                  </a:lnTo>
                </a:path>
                <a:path w="219709">
                  <a:moveTo>
                    <a:pt x="187451" y="0"/>
                  </a:moveTo>
                  <a:lnTo>
                    <a:pt x="219455" y="0"/>
                  </a:lnTo>
                </a:path>
              </a:pathLst>
            </a:custGeom>
            <a:ln w="4572">
              <a:solidFill>
                <a:srgbClr val="565656"/>
              </a:solidFill>
            </a:ln>
          </p:spPr>
          <p:txBody>
            <a:bodyPr wrap="square" lIns="0" tIns="0" rIns="0" bIns="0" rtlCol="0"/>
            <a:lstStyle/>
            <a:p>
              <a:endParaRPr/>
            </a:p>
          </p:txBody>
        </p:sp>
        <p:pic>
          <p:nvPicPr>
            <p:cNvPr id="15" name="object 15"/>
            <p:cNvPicPr/>
            <p:nvPr/>
          </p:nvPicPr>
          <p:blipFill>
            <a:blip r:embed="rId10" cstate="print"/>
            <a:stretch>
              <a:fillRect/>
            </a:stretch>
          </p:blipFill>
          <p:spPr>
            <a:xfrm>
              <a:off x="7088002" y="2377439"/>
              <a:ext cx="224028" cy="274320"/>
            </a:xfrm>
            <a:prstGeom prst="rect">
              <a:avLst/>
            </a:prstGeom>
          </p:spPr>
        </p:pic>
      </p:grpSp>
      <p:pic>
        <p:nvPicPr>
          <p:cNvPr id="16" name="object 16"/>
          <p:cNvPicPr/>
          <p:nvPr/>
        </p:nvPicPr>
        <p:blipFill>
          <a:blip r:embed="rId11" cstate="print"/>
          <a:stretch>
            <a:fillRect/>
          </a:stretch>
        </p:blipFill>
        <p:spPr>
          <a:xfrm>
            <a:off x="9321962" y="2153526"/>
            <a:ext cx="260637" cy="253112"/>
          </a:xfrm>
          <a:prstGeom prst="rect">
            <a:avLst/>
          </a:prstGeom>
        </p:spPr>
      </p:pic>
      <p:pic>
        <p:nvPicPr>
          <p:cNvPr id="17" name="object 17"/>
          <p:cNvPicPr/>
          <p:nvPr/>
        </p:nvPicPr>
        <p:blipFill>
          <a:blip r:embed="rId12" cstate="print"/>
          <a:stretch>
            <a:fillRect/>
          </a:stretch>
        </p:blipFill>
        <p:spPr>
          <a:xfrm>
            <a:off x="8951859" y="2149377"/>
            <a:ext cx="317975" cy="261411"/>
          </a:xfrm>
          <a:prstGeom prst="rect">
            <a:avLst/>
          </a:prstGeom>
        </p:spPr>
      </p:pic>
      <p:pic>
        <p:nvPicPr>
          <p:cNvPr id="18" name="object 18"/>
          <p:cNvPicPr/>
          <p:nvPr/>
        </p:nvPicPr>
        <p:blipFill>
          <a:blip r:embed="rId13" cstate="print"/>
          <a:stretch>
            <a:fillRect/>
          </a:stretch>
        </p:blipFill>
        <p:spPr>
          <a:xfrm>
            <a:off x="8566115" y="2290456"/>
            <a:ext cx="297126" cy="16598"/>
          </a:xfrm>
          <a:prstGeom prst="rect">
            <a:avLst/>
          </a:prstGeom>
        </p:spPr>
      </p:pic>
      <p:pic>
        <p:nvPicPr>
          <p:cNvPr id="19" name="object 19"/>
          <p:cNvPicPr/>
          <p:nvPr/>
        </p:nvPicPr>
        <p:blipFill>
          <a:blip r:embed="rId14" cstate="print"/>
          <a:stretch>
            <a:fillRect/>
          </a:stretch>
        </p:blipFill>
        <p:spPr>
          <a:xfrm>
            <a:off x="7862398" y="2510374"/>
            <a:ext cx="26064" cy="240664"/>
          </a:xfrm>
          <a:prstGeom prst="rect">
            <a:avLst/>
          </a:prstGeom>
        </p:spPr>
      </p:pic>
      <p:pic>
        <p:nvPicPr>
          <p:cNvPr id="20" name="object 20"/>
          <p:cNvPicPr/>
          <p:nvPr/>
        </p:nvPicPr>
        <p:blipFill>
          <a:blip r:embed="rId15" cstate="print"/>
          <a:stretch>
            <a:fillRect/>
          </a:stretch>
        </p:blipFill>
        <p:spPr>
          <a:xfrm>
            <a:off x="9321962" y="2829876"/>
            <a:ext cx="260637" cy="253112"/>
          </a:xfrm>
          <a:prstGeom prst="rect">
            <a:avLst/>
          </a:prstGeom>
        </p:spPr>
      </p:pic>
      <p:pic>
        <p:nvPicPr>
          <p:cNvPr id="21" name="object 21"/>
          <p:cNvPicPr/>
          <p:nvPr/>
        </p:nvPicPr>
        <p:blipFill>
          <a:blip r:embed="rId16" cstate="print"/>
          <a:stretch>
            <a:fillRect/>
          </a:stretch>
        </p:blipFill>
        <p:spPr>
          <a:xfrm>
            <a:off x="7737292" y="2825726"/>
            <a:ext cx="286700" cy="261411"/>
          </a:xfrm>
          <a:prstGeom prst="rect">
            <a:avLst/>
          </a:prstGeom>
        </p:spPr>
      </p:pic>
      <p:pic>
        <p:nvPicPr>
          <p:cNvPr id="22" name="object 22"/>
          <p:cNvPicPr/>
          <p:nvPr/>
        </p:nvPicPr>
        <p:blipFill>
          <a:blip r:embed="rId17" cstate="print"/>
          <a:stretch>
            <a:fillRect/>
          </a:stretch>
        </p:blipFill>
        <p:spPr>
          <a:xfrm>
            <a:off x="8951859" y="2825726"/>
            <a:ext cx="317975" cy="261411"/>
          </a:xfrm>
          <a:prstGeom prst="rect">
            <a:avLst/>
          </a:prstGeom>
        </p:spPr>
      </p:pic>
      <p:pic>
        <p:nvPicPr>
          <p:cNvPr id="23" name="object 23"/>
          <p:cNvPicPr/>
          <p:nvPr/>
        </p:nvPicPr>
        <p:blipFill>
          <a:blip r:embed="rId18" cstate="print"/>
          <a:stretch>
            <a:fillRect/>
          </a:stretch>
        </p:blipFill>
        <p:spPr>
          <a:xfrm>
            <a:off x="8566115" y="2966804"/>
            <a:ext cx="297126" cy="16598"/>
          </a:xfrm>
          <a:prstGeom prst="rect">
            <a:avLst/>
          </a:prstGeom>
        </p:spPr>
      </p:pic>
      <p:grpSp>
        <p:nvGrpSpPr>
          <p:cNvPr id="24" name="object 24"/>
          <p:cNvGrpSpPr/>
          <p:nvPr/>
        </p:nvGrpSpPr>
        <p:grpSpPr>
          <a:xfrm>
            <a:off x="8081333" y="2829876"/>
            <a:ext cx="422810" cy="303135"/>
            <a:chOff x="7088002" y="3118104"/>
            <a:chExt cx="370840" cy="334010"/>
          </a:xfrm>
        </p:grpSpPr>
        <p:sp>
          <p:nvSpPr>
            <p:cNvPr id="25" name="object 25"/>
            <p:cNvSpPr/>
            <p:nvPr/>
          </p:nvSpPr>
          <p:spPr>
            <a:xfrm>
              <a:off x="7092574" y="3120390"/>
              <a:ext cx="219710" cy="0"/>
            </a:xfrm>
            <a:custGeom>
              <a:avLst/>
              <a:gdLst/>
              <a:ahLst/>
              <a:cxnLst/>
              <a:rect l="l" t="t" r="r" b="b"/>
              <a:pathLst>
                <a:path w="219709">
                  <a:moveTo>
                    <a:pt x="0" y="0"/>
                  </a:moveTo>
                  <a:lnTo>
                    <a:pt x="32003" y="0"/>
                  </a:lnTo>
                </a:path>
                <a:path w="219709">
                  <a:moveTo>
                    <a:pt x="187451" y="0"/>
                  </a:moveTo>
                  <a:lnTo>
                    <a:pt x="219455" y="0"/>
                  </a:lnTo>
                </a:path>
              </a:pathLst>
            </a:custGeom>
            <a:ln w="4572">
              <a:solidFill>
                <a:srgbClr val="676767"/>
              </a:solidFill>
            </a:ln>
          </p:spPr>
          <p:txBody>
            <a:bodyPr wrap="square" lIns="0" tIns="0" rIns="0" bIns="0" rtlCol="0"/>
            <a:lstStyle/>
            <a:p>
              <a:endParaRPr/>
            </a:p>
          </p:txBody>
        </p:sp>
        <p:pic>
          <p:nvPicPr>
            <p:cNvPr id="26" name="object 26"/>
            <p:cNvPicPr/>
            <p:nvPr/>
          </p:nvPicPr>
          <p:blipFill>
            <a:blip r:embed="rId19" cstate="print"/>
            <a:stretch>
              <a:fillRect/>
            </a:stretch>
          </p:blipFill>
          <p:spPr>
            <a:xfrm>
              <a:off x="7088002" y="3122676"/>
              <a:ext cx="370332" cy="329184"/>
            </a:xfrm>
            <a:prstGeom prst="rect">
              <a:avLst/>
            </a:prstGeom>
          </p:spPr>
        </p:pic>
      </p:grpSp>
      <p:sp>
        <p:nvSpPr>
          <p:cNvPr id="27" name="object 27"/>
          <p:cNvSpPr/>
          <p:nvPr/>
        </p:nvSpPr>
        <p:spPr>
          <a:xfrm>
            <a:off x="882539" y="3428769"/>
            <a:ext cx="10425463" cy="3112034"/>
          </a:xfrm>
          <a:custGeom>
            <a:avLst/>
            <a:gdLst/>
            <a:ahLst/>
            <a:cxnLst/>
            <a:rect l="l" t="t" r="r" b="b"/>
            <a:pathLst>
              <a:path w="9144000" h="3429000">
                <a:moveTo>
                  <a:pt x="9143993" y="3428993"/>
                </a:moveTo>
                <a:lnTo>
                  <a:pt x="9143993" y="0"/>
                </a:lnTo>
                <a:lnTo>
                  <a:pt x="0" y="0"/>
                </a:lnTo>
                <a:lnTo>
                  <a:pt x="0" y="3428993"/>
                </a:lnTo>
                <a:lnTo>
                  <a:pt x="9143993" y="3428993"/>
                </a:lnTo>
                <a:close/>
              </a:path>
            </a:pathLst>
          </a:custGeom>
          <a:solidFill>
            <a:srgbClr val="FFFFFF"/>
          </a:solidFill>
        </p:spPr>
        <p:txBody>
          <a:bodyPr wrap="square" lIns="0" tIns="0" rIns="0" bIns="0" rtlCol="0"/>
          <a:lstStyle/>
          <a:p>
            <a:endParaRPr/>
          </a:p>
        </p:txBody>
      </p:sp>
      <p:sp>
        <p:nvSpPr>
          <p:cNvPr id="28" name="object 28"/>
          <p:cNvSpPr txBox="1"/>
          <p:nvPr/>
        </p:nvSpPr>
        <p:spPr>
          <a:xfrm>
            <a:off x="1378907" y="854305"/>
            <a:ext cx="9365540" cy="4803879"/>
          </a:xfrm>
          <a:prstGeom prst="rect">
            <a:avLst/>
          </a:prstGeom>
        </p:spPr>
        <p:txBody>
          <a:bodyPr vert="horz" wrap="square" lIns="0" tIns="12700" rIns="0" bIns="0" rtlCol="0">
            <a:spAutoFit/>
          </a:bodyPr>
          <a:lstStyle/>
          <a:p>
            <a:pPr marL="12700">
              <a:lnSpc>
                <a:spcPts val="2870"/>
              </a:lnSpc>
              <a:spcBef>
                <a:spcPts val="100"/>
              </a:spcBef>
            </a:pPr>
            <a:r>
              <a:rPr sz="2400" dirty="0">
                <a:latin typeface="Times New Roman"/>
                <a:cs typeface="Times New Roman"/>
              </a:rPr>
              <a:t>Include: </a:t>
            </a:r>
            <a:r>
              <a:rPr sz="2400" spc="-5" dirty="0">
                <a:latin typeface="Times New Roman"/>
                <a:cs typeface="Times New Roman"/>
              </a:rPr>
              <a:t>Glycerol,</a:t>
            </a:r>
            <a:r>
              <a:rPr sz="2400" dirty="0">
                <a:latin typeface="Times New Roman"/>
                <a:cs typeface="Times New Roman"/>
              </a:rPr>
              <a:t> </a:t>
            </a:r>
            <a:r>
              <a:rPr sz="2400" spc="-5" dirty="0">
                <a:latin typeface="Times New Roman"/>
                <a:cs typeface="Times New Roman"/>
              </a:rPr>
              <a:t>Cholesterol,</a:t>
            </a:r>
            <a:r>
              <a:rPr sz="2400" dirty="0">
                <a:latin typeface="Times New Roman"/>
                <a:cs typeface="Times New Roman"/>
              </a:rPr>
              <a:t> higher alcohols etc.</a:t>
            </a:r>
            <a:endParaRPr sz="2400">
              <a:latin typeface="Times New Roman"/>
              <a:cs typeface="Times New Roman"/>
            </a:endParaRPr>
          </a:p>
          <a:p>
            <a:pPr marL="12700">
              <a:lnSpc>
                <a:spcPts val="3350"/>
              </a:lnSpc>
            </a:pPr>
            <a:r>
              <a:rPr sz="2800" b="1" u="heavy" dirty="0">
                <a:uFill>
                  <a:solidFill>
                    <a:srgbClr val="000000"/>
                  </a:solidFill>
                </a:uFill>
                <a:latin typeface="Times New Roman"/>
                <a:cs typeface="Times New Roman"/>
              </a:rPr>
              <a:t>1.</a:t>
            </a:r>
            <a:r>
              <a:rPr sz="2800" b="1" u="heavy" spc="-50" dirty="0">
                <a:uFill>
                  <a:solidFill>
                    <a:srgbClr val="000000"/>
                  </a:solidFill>
                </a:uFill>
                <a:latin typeface="Times New Roman"/>
                <a:cs typeface="Times New Roman"/>
              </a:rPr>
              <a:t> </a:t>
            </a:r>
            <a:r>
              <a:rPr sz="2800" b="1" u="heavy" spc="-10" dirty="0">
                <a:uFill>
                  <a:solidFill>
                    <a:srgbClr val="000000"/>
                  </a:solidFill>
                </a:uFill>
                <a:latin typeface="Times New Roman"/>
                <a:cs typeface="Times New Roman"/>
              </a:rPr>
              <a:t>Glycerol</a:t>
            </a:r>
            <a:r>
              <a:rPr sz="2800" b="1" spc="-10" dirty="0">
                <a:latin typeface="Times New Roman"/>
                <a:cs typeface="Times New Roman"/>
              </a:rPr>
              <a:t>:</a:t>
            </a:r>
            <a:endParaRPr sz="2800">
              <a:latin typeface="Times New Roman"/>
              <a:cs typeface="Times New Roman"/>
            </a:endParaRPr>
          </a:p>
          <a:p>
            <a:pPr marL="12700">
              <a:lnSpc>
                <a:spcPct val="100000"/>
              </a:lnSpc>
            </a:pPr>
            <a:r>
              <a:rPr sz="2800" spc="-5" dirty="0">
                <a:latin typeface="Times New Roman"/>
                <a:cs typeface="Times New Roman"/>
              </a:rPr>
              <a:t>Structure:</a:t>
            </a: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50"/>
              </a:spcBef>
            </a:pPr>
            <a:endParaRPr sz="3000">
              <a:latin typeface="Times New Roman"/>
              <a:cs typeface="Times New Roman"/>
            </a:endParaRPr>
          </a:p>
          <a:p>
            <a:pPr marL="12700">
              <a:lnSpc>
                <a:spcPct val="100000"/>
              </a:lnSpc>
            </a:pPr>
            <a:r>
              <a:rPr sz="2800" spc="-5" dirty="0">
                <a:latin typeface="Times New Roman"/>
                <a:cs typeface="Times New Roman"/>
              </a:rPr>
              <a:t>Properties</a:t>
            </a:r>
            <a:r>
              <a:rPr sz="2800" spc="-5" dirty="0">
                <a:solidFill>
                  <a:srgbClr val="CCFF32"/>
                </a:solidFill>
                <a:latin typeface="Times New Roman"/>
                <a:cs typeface="Times New Roman"/>
              </a:rPr>
              <a:t>:</a:t>
            </a:r>
            <a:endParaRPr sz="2800">
              <a:latin typeface="Times New Roman"/>
              <a:cs typeface="Times New Roman"/>
            </a:endParaRPr>
          </a:p>
          <a:p>
            <a:pPr marL="527685" indent="-515620">
              <a:lnSpc>
                <a:spcPct val="100000"/>
              </a:lnSpc>
              <a:spcBef>
                <a:spcPts val="15"/>
              </a:spcBef>
              <a:buFont typeface="Arial MT"/>
              <a:buChar char="•"/>
              <a:tabLst>
                <a:tab pos="527685" algn="l"/>
                <a:tab pos="528320" algn="l"/>
              </a:tabLst>
            </a:pPr>
            <a:r>
              <a:rPr sz="2400" spc="-5" dirty="0">
                <a:latin typeface="Times New Roman"/>
                <a:cs typeface="Times New Roman"/>
              </a:rPr>
              <a:t>Colorless</a:t>
            </a:r>
            <a:r>
              <a:rPr sz="2400" spc="-10" dirty="0">
                <a:latin typeface="Times New Roman"/>
                <a:cs typeface="Times New Roman"/>
              </a:rPr>
              <a:t> </a:t>
            </a:r>
            <a:r>
              <a:rPr sz="2400" dirty="0">
                <a:latin typeface="Times New Roman"/>
                <a:cs typeface="Times New Roman"/>
              </a:rPr>
              <a:t>&amp;</a:t>
            </a:r>
            <a:r>
              <a:rPr sz="2400" spc="-55" dirty="0">
                <a:latin typeface="Times New Roman"/>
                <a:cs typeface="Times New Roman"/>
              </a:rPr>
              <a:t> </a:t>
            </a:r>
            <a:r>
              <a:rPr sz="2400" spc="-25" dirty="0">
                <a:latin typeface="Times New Roman"/>
                <a:cs typeface="Times New Roman"/>
              </a:rPr>
              <a:t>Viscous</a:t>
            </a:r>
            <a:r>
              <a:rPr sz="2400" spc="-5" dirty="0">
                <a:latin typeface="Times New Roman"/>
                <a:cs typeface="Times New Roman"/>
              </a:rPr>
              <a:t> </a:t>
            </a:r>
            <a:r>
              <a:rPr sz="2400" dirty="0">
                <a:latin typeface="Times New Roman"/>
                <a:cs typeface="Times New Roman"/>
              </a:rPr>
              <a:t>oily</a:t>
            </a:r>
            <a:endParaRPr sz="2400">
              <a:latin typeface="Times New Roman"/>
              <a:cs typeface="Times New Roman"/>
            </a:endParaRPr>
          </a:p>
          <a:p>
            <a:pPr marL="527685" indent="-515620">
              <a:lnSpc>
                <a:spcPct val="100000"/>
              </a:lnSpc>
              <a:buFont typeface="Arial MT"/>
              <a:buChar char="•"/>
              <a:tabLst>
                <a:tab pos="527685" algn="l"/>
                <a:tab pos="528320" algn="l"/>
              </a:tabLst>
            </a:pPr>
            <a:r>
              <a:rPr sz="2400" spc="-5" dirty="0">
                <a:latin typeface="Times New Roman"/>
                <a:cs typeface="Times New Roman"/>
              </a:rPr>
              <a:t>Sweet</a:t>
            </a:r>
            <a:r>
              <a:rPr sz="2400" spc="-40" dirty="0">
                <a:latin typeface="Times New Roman"/>
                <a:cs typeface="Times New Roman"/>
              </a:rPr>
              <a:t> </a:t>
            </a:r>
            <a:r>
              <a:rPr sz="2400" dirty="0">
                <a:latin typeface="Times New Roman"/>
                <a:cs typeface="Times New Roman"/>
              </a:rPr>
              <a:t>taste.</a:t>
            </a:r>
            <a:endParaRPr sz="2400">
              <a:latin typeface="Times New Roman"/>
              <a:cs typeface="Times New Roman"/>
            </a:endParaRPr>
          </a:p>
          <a:p>
            <a:pPr marL="527685" indent="-515620">
              <a:lnSpc>
                <a:spcPct val="100000"/>
              </a:lnSpc>
              <a:buFont typeface="Arial MT"/>
              <a:buChar char="•"/>
              <a:tabLst>
                <a:tab pos="527685" algn="l"/>
                <a:tab pos="528320" algn="l"/>
              </a:tabLst>
            </a:pPr>
            <a:r>
              <a:rPr sz="2400" spc="-5" dirty="0">
                <a:latin typeface="Times New Roman"/>
                <a:cs typeface="Times New Roman"/>
              </a:rPr>
              <a:t>Soluble</a:t>
            </a:r>
            <a:r>
              <a:rPr sz="2400" spc="-10"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spc="-5" dirty="0">
                <a:latin typeface="Times New Roman"/>
                <a:cs typeface="Times New Roman"/>
              </a:rPr>
              <a:t>water</a:t>
            </a:r>
            <a:r>
              <a:rPr sz="2400" spc="-10"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alcohols</a:t>
            </a:r>
            <a:endParaRPr sz="2400">
              <a:latin typeface="Times New Roman"/>
              <a:cs typeface="Times New Roman"/>
            </a:endParaRPr>
          </a:p>
          <a:p>
            <a:pPr marL="527685" indent="-515620">
              <a:lnSpc>
                <a:spcPct val="100000"/>
              </a:lnSpc>
              <a:buFont typeface="Arial MT"/>
              <a:buChar char="•"/>
              <a:tabLst>
                <a:tab pos="527685" algn="l"/>
                <a:tab pos="528320" algn="l"/>
              </a:tabLst>
            </a:pPr>
            <a:r>
              <a:rPr sz="2400" dirty="0">
                <a:latin typeface="Times New Roman"/>
                <a:cs typeface="Times New Roman"/>
              </a:rPr>
              <a:t>Monoglyceride</a:t>
            </a:r>
            <a:r>
              <a:rPr sz="2400" spc="-5" dirty="0">
                <a:latin typeface="Times New Roman"/>
                <a:cs typeface="Times New Roman"/>
              </a:rPr>
              <a:t> </a:t>
            </a:r>
            <a:r>
              <a:rPr sz="2400" dirty="0">
                <a:latin typeface="Times New Roman"/>
                <a:cs typeface="Times New Roman"/>
              </a:rPr>
              <a:t>or </a:t>
            </a:r>
            <a:r>
              <a:rPr sz="2400" spc="-5" dirty="0">
                <a:latin typeface="Times New Roman"/>
                <a:cs typeface="Times New Roman"/>
              </a:rPr>
              <a:t>monoacyl-glycerol=</a:t>
            </a:r>
            <a:r>
              <a:rPr sz="2400" dirty="0">
                <a:latin typeface="Times New Roman"/>
                <a:cs typeface="Times New Roman"/>
              </a:rPr>
              <a:t> glycerol + 1 </a:t>
            </a:r>
            <a:r>
              <a:rPr sz="2400" spc="-5" dirty="0">
                <a:latin typeface="Times New Roman"/>
                <a:cs typeface="Times New Roman"/>
              </a:rPr>
              <a:t>fatty</a:t>
            </a:r>
            <a:r>
              <a:rPr sz="2400" spc="-20" dirty="0">
                <a:latin typeface="Times New Roman"/>
                <a:cs typeface="Times New Roman"/>
              </a:rPr>
              <a:t> </a:t>
            </a:r>
            <a:r>
              <a:rPr sz="2400" dirty="0">
                <a:latin typeface="Times New Roman"/>
                <a:cs typeface="Times New Roman"/>
              </a:rPr>
              <a:t>acid</a:t>
            </a:r>
            <a:r>
              <a:rPr sz="2400" spc="-15" dirty="0">
                <a:latin typeface="Times New Roman"/>
                <a:cs typeface="Times New Roman"/>
              </a:rPr>
              <a:t> </a:t>
            </a:r>
            <a:r>
              <a:rPr sz="2400" dirty="0">
                <a:latin typeface="Times New Roman"/>
                <a:cs typeface="Times New Roman"/>
              </a:rPr>
              <a:t>.</a:t>
            </a:r>
            <a:endParaRPr sz="2400">
              <a:latin typeface="Times New Roman"/>
              <a:cs typeface="Times New Roman"/>
            </a:endParaRPr>
          </a:p>
          <a:p>
            <a:pPr marL="527685" indent="-515620">
              <a:lnSpc>
                <a:spcPct val="100000"/>
              </a:lnSpc>
              <a:buFont typeface="Arial MT"/>
              <a:buChar char="•"/>
              <a:tabLst>
                <a:tab pos="527685" algn="l"/>
                <a:tab pos="528320" algn="l"/>
              </a:tabLst>
            </a:pPr>
            <a:r>
              <a:rPr sz="2400" spc="-5" dirty="0">
                <a:latin typeface="Times New Roman"/>
                <a:cs typeface="Times New Roman"/>
              </a:rPr>
              <a:t>Diglyceride </a:t>
            </a:r>
            <a:r>
              <a:rPr sz="2400" dirty="0">
                <a:latin typeface="Times New Roman"/>
                <a:cs typeface="Times New Roman"/>
              </a:rPr>
              <a:t>or</a:t>
            </a:r>
            <a:r>
              <a:rPr sz="2400" spc="-5" dirty="0">
                <a:latin typeface="Times New Roman"/>
                <a:cs typeface="Times New Roman"/>
              </a:rPr>
              <a:t> </a:t>
            </a:r>
            <a:r>
              <a:rPr sz="2400" dirty="0">
                <a:latin typeface="Times New Roman"/>
                <a:cs typeface="Times New Roman"/>
              </a:rPr>
              <a:t>diacyl-glycerol=</a:t>
            </a:r>
            <a:r>
              <a:rPr sz="2400" spc="-5" dirty="0">
                <a:latin typeface="Times New Roman"/>
                <a:cs typeface="Times New Roman"/>
              </a:rPr>
              <a:t> </a:t>
            </a:r>
            <a:r>
              <a:rPr sz="2400" dirty="0">
                <a:latin typeface="Times New Roman"/>
                <a:cs typeface="Times New Roman"/>
              </a:rPr>
              <a:t>glycero+ 2</a:t>
            </a:r>
            <a:r>
              <a:rPr sz="2400" spc="-5" dirty="0">
                <a:latin typeface="Times New Roman"/>
                <a:cs typeface="Times New Roman"/>
              </a:rPr>
              <a:t> fatty </a:t>
            </a:r>
            <a:r>
              <a:rPr sz="2400" dirty="0">
                <a:latin typeface="Times New Roman"/>
                <a:cs typeface="Times New Roman"/>
              </a:rPr>
              <a:t>acids.</a:t>
            </a:r>
            <a:endParaRPr sz="2400">
              <a:latin typeface="Times New Roman"/>
              <a:cs typeface="Times New Roman"/>
            </a:endParaRPr>
          </a:p>
          <a:p>
            <a:pPr marL="527685" indent="-515620">
              <a:lnSpc>
                <a:spcPct val="100000"/>
              </a:lnSpc>
              <a:buFont typeface="Arial MT"/>
              <a:buChar char="•"/>
              <a:tabLst>
                <a:tab pos="527685" algn="l"/>
                <a:tab pos="528320" algn="l"/>
              </a:tabLst>
            </a:pPr>
            <a:r>
              <a:rPr sz="2400" spc="-10" dirty="0">
                <a:latin typeface="Times New Roman"/>
                <a:cs typeface="Times New Roman"/>
              </a:rPr>
              <a:t>Triglyceride</a:t>
            </a:r>
            <a:r>
              <a:rPr sz="2400" spc="-5" dirty="0">
                <a:latin typeface="Times New Roman"/>
                <a:cs typeface="Times New Roman"/>
              </a:rPr>
              <a:t> </a:t>
            </a:r>
            <a:r>
              <a:rPr sz="2400" dirty="0">
                <a:latin typeface="Times New Roman"/>
                <a:cs typeface="Times New Roman"/>
              </a:rPr>
              <a:t>or</a:t>
            </a:r>
            <a:r>
              <a:rPr sz="2400" spc="-5" dirty="0">
                <a:latin typeface="Times New Roman"/>
                <a:cs typeface="Times New Roman"/>
              </a:rPr>
              <a:t> </a:t>
            </a:r>
            <a:r>
              <a:rPr sz="2400" dirty="0">
                <a:latin typeface="Times New Roman"/>
                <a:cs typeface="Times New Roman"/>
              </a:rPr>
              <a:t>triacyl-glycerol</a:t>
            </a:r>
            <a:r>
              <a:rPr sz="2400" spc="-5"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dirty="0">
                <a:latin typeface="Times New Roman"/>
                <a:cs typeface="Times New Roman"/>
              </a:rPr>
              <a:t>glycerol</a:t>
            </a:r>
            <a:r>
              <a:rPr sz="2400" spc="-5"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dirty="0">
                <a:latin typeface="Times New Roman"/>
                <a:cs typeface="Times New Roman"/>
              </a:rPr>
              <a:t>3</a:t>
            </a:r>
            <a:r>
              <a:rPr sz="2400" spc="-5" dirty="0">
                <a:latin typeface="Times New Roman"/>
                <a:cs typeface="Times New Roman"/>
              </a:rPr>
              <a:t> fatty </a:t>
            </a:r>
            <a:r>
              <a:rPr sz="2400" dirty="0">
                <a:latin typeface="Times New Roman"/>
                <a:cs typeface="Times New Roman"/>
              </a:rPr>
              <a:t>acids.</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442269" cy="927464"/>
          </a:xfrm>
        </p:spPr>
        <p:txBody>
          <a:bodyPr>
            <a:normAutofit/>
          </a:bodyPr>
          <a:lstStyle/>
          <a:p>
            <a:pPr algn="ctr"/>
            <a:r>
              <a:rPr lang="en-US" b="1" dirty="0" smtClean="0">
                <a:solidFill>
                  <a:srgbClr val="FF0000"/>
                </a:solidFill>
              </a:rPr>
              <a:t>Fatty acids</a:t>
            </a:r>
            <a:endParaRPr lang="en-US" b="1" dirty="0">
              <a:solidFill>
                <a:srgbClr val="FF0000"/>
              </a:solidFill>
            </a:endParaRPr>
          </a:p>
        </p:txBody>
      </p:sp>
      <p:sp>
        <p:nvSpPr>
          <p:cNvPr id="3" name="Content Placeholder 2"/>
          <p:cNvSpPr>
            <a:spLocks noGrp="1"/>
          </p:cNvSpPr>
          <p:nvPr>
            <p:ph idx="1"/>
          </p:nvPr>
        </p:nvSpPr>
        <p:spPr>
          <a:xfrm>
            <a:off x="352697" y="875211"/>
            <a:ext cx="11390812" cy="5272255"/>
          </a:xfrm>
        </p:spPr>
        <p:txBody>
          <a:bodyPr/>
          <a:lstStyle/>
          <a:p>
            <a:r>
              <a:rPr lang="en-US" dirty="0"/>
              <a:t>Fatty acids are carboxylic acids with hydrocarbon chains ranging from 4 to 36 carbons long (C4 to C36)</a:t>
            </a:r>
          </a:p>
          <a:p>
            <a:r>
              <a:rPr lang="en-US" dirty="0"/>
              <a:t>Fatty acids exist “free” in the </a:t>
            </a:r>
            <a:r>
              <a:rPr lang="en-US" dirty="0" smtClean="0"/>
              <a:t>body only during metabolism of TAG. and </a:t>
            </a:r>
            <a:r>
              <a:rPr lang="en-US" dirty="0"/>
              <a:t>as fatty acyl esters in more complex molecules such as </a:t>
            </a:r>
            <a:r>
              <a:rPr lang="en-US" dirty="0" err="1"/>
              <a:t>triacylglycerols</a:t>
            </a:r>
            <a:r>
              <a:rPr lang="en-US" dirty="0"/>
              <a:t> (TAGs)</a:t>
            </a:r>
          </a:p>
          <a:p>
            <a:r>
              <a:rPr lang="en-US" dirty="0"/>
              <a:t>They are generically indicated by the chemical formula R-COOH, where “R” stands for an alkyl chain</a:t>
            </a:r>
          </a:p>
        </p:txBody>
      </p:sp>
      <p:pic>
        <p:nvPicPr>
          <p:cNvPr id="4" name="object 4"/>
          <p:cNvPicPr/>
          <p:nvPr/>
        </p:nvPicPr>
        <p:blipFill>
          <a:blip r:embed="rId2" cstate="print"/>
          <a:stretch>
            <a:fillRect/>
          </a:stretch>
        </p:blipFill>
        <p:spPr>
          <a:xfrm>
            <a:off x="4033113" y="3396344"/>
            <a:ext cx="6809058" cy="3217816"/>
          </a:xfrm>
          <a:prstGeom prst="rect">
            <a:avLst/>
          </a:prstGeom>
        </p:spPr>
      </p:pic>
    </p:spTree>
    <p:extLst>
      <p:ext uri="{BB962C8B-B14F-4D97-AF65-F5344CB8AC3E}">
        <p14:creationId xmlns:p14="http://schemas.microsoft.com/office/powerpoint/2010/main" xmlns="" val="1217208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1"/>
            <a:ext cx="8229600" cy="846161"/>
          </a:xfrm>
        </p:spPr>
        <p:txBody>
          <a:bodyPr>
            <a:noAutofit/>
          </a:bodyPr>
          <a:lstStyle/>
          <a:p>
            <a:pPr algn="ctr" eaLnBrk="1" hangingPunct="1"/>
            <a:r>
              <a:rPr lang="en-US" altLang="en-US" sz="4000" b="1" u="sng" dirty="0">
                <a:solidFill>
                  <a:srgbClr val="FF0000"/>
                </a:solidFill>
                <a:latin typeface="Times New Roman" panose="02020603050405020304" pitchFamily="18" charset="0"/>
                <a:cs typeface="Times New Roman" panose="02020603050405020304" pitchFamily="18" charset="0"/>
              </a:rPr>
              <a:t>CLASSIFICATION OF FA</a:t>
            </a:r>
          </a:p>
        </p:txBody>
      </p:sp>
      <p:sp>
        <p:nvSpPr>
          <p:cNvPr id="26627" name="Rectangle 3"/>
          <p:cNvSpPr>
            <a:spLocks noGrp="1" noChangeArrowheads="1"/>
          </p:cNvSpPr>
          <p:nvPr>
            <p:ph type="body" idx="1"/>
          </p:nvPr>
        </p:nvSpPr>
        <p:spPr>
          <a:xfrm>
            <a:off x="1524000" y="832512"/>
            <a:ext cx="9144000" cy="6025487"/>
          </a:xfrm>
        </p:spPr>
        <p:txBody>
          <a:bodyPr/>
          <a:lstStyle/>
          <a:p>
            <a:pPr marL="609600" indent="-609600">
              <a:buFontTx/>
              <a:buAutoNum type="arabicParenR"/>
            </a:pPr>
            <a:r>
              <a:rPr lang="en-US" altLang="en-US" b="1" u="sng" dirty="0">
                <a:latin typeface="Times New Roman" panose="02020603050405020304" pitchFamily="18" charset="0"/>
                <a:cs typeface="Times New Roman" panose="02020603050405020304" pitchFamily="18" charset="0"/>
              </a:rPr>
              <a:t>Depending on number of carbon atoms</a:t>
            </a:r>
          </a:p>
          <a:p>
            <a:pPr marL="609600" indent="-609600">
              <a:buFontTx/>
              <a:buAutoNum type="arabicParenR"/>
            </a:pPr>
            <a:endParaRPr lang="en-US" altLang="en-US" dirty="0">
              <a:latin typeface="Times New Roman" panose="02020603050405020304" pitchFamily="18" charset="0"/>
              <a:cs typeface="Times New Roman" panose="02020603050405020304" pitchFamily="18" charset="0"/>
            </a:endParaRPr>
          </a:p>
          <a:p>
            <a:pPr marL="609600" indent="-609600">
              <a:buNone/>
            </a:pPr>
            <a:r>
              <a:rPr lang="en-US" altLang="en-US" dirty="0">
                <a:latin typeface="Times New Roman" panose="02020603050405020304" pitchFamily="18" charset="0"/>
                <a:cs typeface="Times New Roman" panose="02020603050405020304" pitchFamily="18" charset="0"/>
              </a:rPr>
              <a:t>       Even chain                             Odd chain</a:t>
            </a:r>
          </a:p>
          <a:p>
            <a:pPr marL="609600" indent="-609600">
              <a:buNone/>
            </a:pPr>
            <a:r>
              <a:rPr lang="en-US" altLang="en-US" sz="2400" dirty="0">
                <a:latin typeface="Times New Roman" panose="02020603050405020304" pitchFamily="18" charset="0"/>
                <a:cs typeface="Times New Roman" panose="02020603050405020304" pitchFamily="18" charset="0"/>
              </a:rPr>
              <a:t>Have carbon atoms 2,4,6                Have carbon atoms 3,5,7</a:t>
            </a:r>
          </a:p>
          <a:p>
            <a:pPr marL="609600" indent="-609600">
              <a:buNone/>
            </a:pPr>
            <a:r>
              <a:rPr lang="en-US" altLang="en-US" sz="2400" dirty="0">
                <a:latin typeface="Times New Roman" panose="02020603050405020304" pitchFamily="18" charset="0"/>
                <a:cs typeface="Times New Roman" panose="02020603050405020304" pitchFamily="18" charset="0"/>
              </a:rPr>
              <a:t>Most naturally occurring lipids          seen in microbial cell walls. also </a:t>
            </a:r>
          </a:p>
          <a:p>
            <a:pPr marL="609600" indent="-609600">
              <a:buNone/>
            </a:pPr>
            <a:r>
              <a:rPr lang="en-US" altLang="en-US" sz="2400" dirty="0">
                <a:latin typeface="Times New Roman" panose="02020603050405020304" pitchFamily="18" charset="0"/>
                <a:cs typeface="Times New Roman" panose="02020603050405020304" pitchFamily="18" charset="0"/>
              </a:rPr>
              <a:t>Have even chain FA                          present in milk.</a:t>
            </a:r>
            <a:endParaRPr lang="en-US" altLang="en-US" dirty="0">
              <a:latin typeface="Times New Roman" panose="02020603050405020304" pitchFamily="18" charset="0"/>
              <a:cs typeface="Times New Roman" panose="02020603050405020304" pitchFamily="18" charset="0"/>
            </a:endParaRPr>
          </a:p>
          <a:p>
            <a:pPr marL="609600" indent="-609600">
              <a:buNone/>
            </a:pPr>
            <a:endParaRPr lang="en-US" altLang="en-US" dirty="0">
              <a:latin typeface="Times New Roman" panose="02020603050405020304" pitchFamily="18" charset="0"/>
              <a:cs typeface="Times New Roman" panose="02020603050405020304" pitchFamily="18" charset="0"/>
            </a:endParaRPr>
          </a:p>
          <a:p>
            <a:pPr marL="609600" indent="-609600">
              <a:buNone/>
            </a:pPr>
            <a:r>
              <a:rPr lang="en-US" altLang="en-US" dirty="0">
                <a:latin typeface="Times New Roman" panose="02020603050405020304" pitchFamily="18" charset="0"/>
                <a:cs typeface="Times New Roman" panose="02020603050405020304" pitchFamily="18" charset="0"/>
              </a:rPr>
              <a:t>2</a:t>
            </a:r>
            <a:r>
              <a:rPr lang="en-US" altLang="en-US" b="1" dirty="0">
                <a:latin typeface="Times New Roman" panose="02020603050405020304" pitchFamily="18" charset="0"/>
                <a:cs typeface="Times New Roman" panose="02020603050405020304" pitchFamily="18" charset="0"/>
              </a:rPr>
              <a:t>) </a:t>
            </a:r>
            <a:r>
              <a:rPr lang="en-US" altLang="en-US" b="1" u="sng" dirty="0">
                <a:latin typeface="Times New Roman" panose="02020603050405020304" pitchFamily="18" charset="0"/>
                <a:cs typeface="Times New Roman" panose="02020603050405020304" pitchFamily="18" charset="0"/>
              </a:rPr>
              <a:t>Depending on length of hydrocarbon chain</a:t>
            </a:r>
          </a:p>
          <a:p>
            <a:pPr marL="609600" indent="-609600">
              <a:buNone/>
            </a:pPr>
            <a:endParaRPr lang="en-US" altLang="en-US" dirty="0">
              <a:latin typeface="Times New Roman" panose="02020603050405020304" pitchFamily="18" charset="0"/>
              <a:cs typeface="Times New Roman" panose="02020603050405020304" pitchFamily="18" charset="0"/>
            </a:endParaRPr>
          </a:p>
          <a:p>
            <a:pPr marL="609600" indent="-609600">
              <a:buNone/>
            </a:pPr>
            <a:r>
              <a:rPr lang="en-US" altLang="en-US" dirty="0">
                <a:latin typeface="Times New Roman" panose="02020603050405020304" pitchFamily="18" charset="0"/>
                <a:cs typeface="Times New Roman" panose="02020603050405020304" pitchFamily="18" charset="0"/>
              </a:rPr>
              <a:t>Short chain    Medium chain     long chain  Very long</a:t>
            </a:r>
          </a:p>
          <a:p>
            <a:pPr marL="609600" indent="-609600">
              <a:buNone/>
            </a:pPr>
            <a:r>
              <a:rPr lang="en-US" altLang="en-US" dirty="0">
                <a:latin typeface="Times New Roman" panose="02020603050405020304" pitchFamily="18" charset="0"/>
                <a:cs typeface="Times New Roman" panose="02020603050405020304" pitchFamily="18" charset="0"/>
              </a:rPr>
              <a:t>(2-6)                (8-14)                  (16-24)      chain(&gt;24)</a:t>
            </a:r>
          </a:p>
          <a:p>
            <a:pPr marL="609600" indent="-609600">
              <a:buNone/>
            </a:pPr>
            <a:endParaRPr lang="en-US" altLang="en-US" dirty="0">
              <a:latin typeface="Times New Roman" panose="02020603050405020304" pitchFamily="18" charset="0"/>
              <a:cs typeface="Times New Roman" panose="02020603050405020304" pitchFamily="18" charset="0"/>
            </a:endParaRPr>
          </a:p>
        </p:txBody>
      </p:sp>
      <p:sp>
        <p:nvSpPr>
          <p:cNvPr id="26628" name="Line 6"/>
          <p:cNvSpPr>
            <a:spLocks noChangeShapeType="1"/>
          </p:cNvSpPr>
          <p:nvPr/>
        </p:nvSpPr>
        <p:spPr bwMode="auto">
          <a:xfrm flipH="1">
            <a:off x="3200400" y="1066800"/>
            <a:ext cx="2362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29" name="Line 7"/>
          <p:cNvSpPr>
            <a:spLocks noChangeShapeType="1"/>
          </p:cNvSpPr>
          <p:nvPr/>
        </p:nvSpPr>
        <p:spPr bwMode="auto">
          <a:xfrm>
            <a:off x="5562600" y="1066800"/>
            <a:ext cx="2057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30" name="Line 8"/>
          <p:cNvSpPr>
            <a:spLocks noChangeShapeType="1"/>
          </p:cNvSpPr>
          <p:nvPr/>
        </p:nvSpPr>
        <p:spPr bwMode="auto">
          <a:xfrm flipH="1">
            <a:off x="2438400" y="4648200"/>
            <a:ext cx="3429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31" name="Line 9"/>
          <p:cNvSpPr>
            <a:spLocks noChangeShapeType="1"/>
          </p:cNvSpPr>
          <p:nvPr/>
        </p:nvSpPr>
        <p:spPr bwMode="auto">
          <a:xfrm flipH="1">
            <a:off x="5105400" y="4648200"/>
            <a:ext cx="762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32" name="Line 10"/>
          <p:cNvSpPr>
            <a:spLocks noChangeShapeType="1"/>
          </p:cNvSpPr>
          <p:nvPr/>
        </p:nvSpPr>
        <p:spPr bwMode="auto">
          <a:xfrm>
            <a:off x="5867400" y="4648200"/>
            <a:ext cx="1066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33" name="Line 11"/>
          <p:cNvSpPr>
            <a:spLocks noChangeShapeType="1"/>
          </p:cNvSpPr>
          <p:nvPr/>
        </p:nvSpPr>
        <p:spPr bwMode="auto">
          <a:xfrm>
            <a:off x="5867400" y="4648200"/>
            <a:ext cx="3352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1535200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slide(fromBottom)">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slide(fromBottom)">
                                      <p:cBhvr>
                                        <p:cTn id="12" dur="500"/>
                                        <p:tgtEl>
                                          <p:spTgt spid="26628"/>
                                        </p:tgtEl>
                                      </p:cBhvr>
                                    </p:animEffect>
                                  </p:childTnLst>
                                </p:cTn>
                              </p:par>
                            </p:childTnLst>
                          </p:cTn>
                        </p:par>
                        <p:par>
                          <p:cTn id="13" fill="hold" nodeType="afterGroup">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6629"/>
                                        </p:tgtEl>
                                        <p:attrNameLst>
                                          <p:attrName>style.visibility</p:attrName>
                                        </p:attrNameLst>
                                      </p:cBhvr>
                                      <p:to>
                                        <p:strVal val="visible"/>
                                      </p:to>
                                    </p:set>
                                    <p:animEffect transition="in" filter="slide(fromBottom)">
                                      <p:cBhvr>
                                        <p:cTn id="16" dur="500"/>
                                        <p:tgtEl>
                                          <p:spTgt spid="266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slide(fromBottom)">
                                      <p:cBhvr>
                                        <p:cTn id="21" dur="500"/>
                                        <p:tgtEl>
                                          <p:spTgt spid="2662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26627">
                                            <p:txEl>
                                              <p:pRg st="3" end="3"/>
                                            </p:txEl>
                                          </p:spTgt>
                                        </p:tgtEl>
                                        <p:attrNameLst>
                                          <p:attrName>style.visibility</p:attrName>
                                        </p:attrNameLst>
                                      </p:cBhvr>
                                      <p:to>
                                        <p:strVal val="visible"/>
                                      </p:to>
                                    </p:set>
                                    <p:animEffect transition="in" filter="slide(fromBottom)">
                                      <p:cBhvr>
                                        <p:cTn id="26" dur="500"/>
                                        <p:tgtEl>
                                          <p:spTgt spid="26627">
                                            <p:txEl>
                                              <p:pRg st="3" end="3"/>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26627">
                                            <p:txEl>
                                              <p:pRg st="4" end="4"/>
                                            </p:txEl>
                                          </p:spTgt>
                                        </p:tgtEl>
                                        <p:attrNameLst>
                                          <p:attrName>style.visibility</p:attrName>
                                        </p:attrNameLst>
                                      </p:cBhvr>
                                      <p:to>
                                        <p:strVal val="visible"/>
                                      </p:to>
                                    </p:set>
                                    <p:animEffect transition="in" filter="slide(fromBottom)">
                                      <p:cBhvr>
                                        <p:cTn id="29" dur="500"/>
                                        <p:tgtEl>
                                          <p:spTgt spid="26627">
                                            <p:txEl>
                                              <p:pRg st="4" end="4"/>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slide(fromBottom)">
                                      <p:cBhvr>
                                        <p:cTn id="32" dur="5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26627">
                                            <p:txEl>
                                              <p:pRg st="7" end="7"/>
                                            </p:txEl>
                                          </p:spTgt>
                                        </p:tgtEl>
                                        <p:attrNameLst>
                                          <p:attrName>style.visibility</p:attrName>
                                        </p:attrNameLst>
                                      </p:cBhvr>
                                      <p:to>
                                        <p:strVal val="visible"/>
                                      </p:to>
                                    </p:set>
                                    <p:animEffect transition="in" filter="slide(fromBottom)">
                                      <p:cBhvr>
                                        <p:cTn id="37" dur="500"/>
                                        <p:tgtEl>
                                          <p:spTgt spid="2662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6630"/>
                                        </p:tgtEl>
                                        <p:attrNameLst>
                                          <p:attrName>style.visibility</p:attrName>
                                        </p:attrNameLst>
                                      </p:cBhvr>
                                      <p:to>
                                        <p:strVal val="visible"/>
                                      </p:to>
                                    </p:set>
                                    <p:animEffect transition="in" filter="slide(fromBottom)">
                                      <p:cBhvr>
                                        <p:cTn id="42" dur="500"/>
                                        <p:tgtEl>
                                          <p:spTgt spid="26630"/>
                                        </p:tgtEl>
                                      </p:cBhvr>
                                    </p:animEffect>
                                  </p:childTnLst>
                                </p:cTn>
                              </p:par>
                            </p:childTnLst>
                          </p:cTn>
                        </p:par>
                        <p:par>
                          <p:cTn id="43" fill="hold" nodeType="afterGroup">
                            <p:stCondLst>
                              <p:cond delay="500"/>
                            </p:stCondLst>
                            <p:childTnLst>
                              <p:par>
                                <p:cTn id="44" presetID="12" presetClass="entr" presetSubtype="4" fill="hold" grpId="0" nodeType="afterEffect">
                                  <p:stCondLst>
                                    <p:cond delay="0"/>
                                  </p:stCondLst>
                                  <p:childTnLst>
                                    <p:set>
                                      <p:cBhvr>
                                        <p:cTn id="45" dur="1" fill="hold">
                                          <p:stCondLst>
                                            <p:cond delay="0"/>
                                          </p:stCondLst>
                                        </p:cTn>
                                        <p:tgtEl>
                                          <p:spTgt spid="26631"/>
                                        </p:tgtEl>
                                        <p:attrNameLst>
                                          <p:attrName>style.visibility</p:attrName>
                                        </p:attrNameLst>
                                      </p:cBhvr>
                                      <p:to>
                                        <p:strVal val="visible"/>
                                      </p:to>
                                    </p:set>
                                    <p:animEffect transition="in" filter="slide(fromBottom)">
                                      <p:cBhvr>
                                        <p:cTn id="46" dur="500"/>
                                        <p:tgtEl>
                                          <p:spTgt spid="26631"/>
                                        </p:tgtEl>
                                      </p:cBhvr>
                                    </p:animEffect>
                                  </p:childTnLst>
                                </p:cTn>
                              </p:par>
                            </p:childTnLst>
                          </p:cTn>
                        </p:par>
                        <p:par>
                          <p:cTn id="47" fill="hold" nodeType="afterGroup">
                            <p:stCondLst>
                              <p:cond delay="1000"/>
                            </p:stCondLst>
                            <p:childTnLst>
                              <p:par>
                                <p:cTn id="48" presetID="12" presetClass="entr" presetSubtype="4" fill="hold" grpId="0" nodeType="afterEffect">
                                  <p:stCondLst>
                                    <p:cond delay="0"/>
                                  </p:stCondLst>
                                  <p:childTnLst>
                                    <p:set>
                                      <p:cBhvr>
                                        <p:cTn id="49" dur="1" fill="hold">
                                          <p:stCondLst>
                                            <p:cond delay="0"/>
                                          </p:stCondLst>
                                        </p:cTn>
                                        <p:tgtEl>
                                          <p:spTgt spid="26632"/>
                                        </p:tgtEl>
                                        <p:attrNameLst>
                                          <p:attrName>style.visibility</p:attrName>
                                        </p:attrNameLst>
                                      </p:cBhvr>
                                      <p:to>
                                        <p:strVal val="visible"/>
                                      </p:to>
                                    </p:set>
                                    <p:animEffect transition="in" filter="slide(fromBottom)">
                                      <p:cBhvr>
                                        <p:cTn id="50" dur="500"/>
                                        <p:tgtEl>
                                          <p:spTgt spid="26632"/>
                                        </p:tgtEl>
                                      </p:cBhvr>
                                    </p:animEffect>
                                  </p:childTnLst>
                                </p:cTn>
                              </p:par>
                            </p:childTnLst>
                          </p:cTn>
                        </p:par>
                        <p:par>
                          <p:cTn id="51" fill="hold" nodeType="afterGroup">
                            <p:stCondLst>
                              <p:cond delay="1500"/>
                            </p:stCondLst>
                            <p:childTnLst>
                              <p:par>
                                <p:cTn id="52" presetID="12" presetClass="entr" presetSubtype="4" fill="hold" grpId="0" nodeType="afterEffect">
                                  <p:stCondLst>
                                    <p:cond delay="0"/>
                                  </p:stCondLst>
                                  <p:childTnLst>
                                    <p:set>
                                      <p:cBhvr>
                                        <p:cTn id="53" dur="1" fill="hold">
                                          <p:stCondLst>
                                            <p:cond delay="0"/>
                                          </p:stCondLst>
                                        </p:cTn>
                                        <p:tgtEl>
                                          <p:spTgt spid="26633"/>
                                        </p:tgtEl>
                                        <p:attrNameLst>
                                          <p:attrName>style.visibility</p:attrName>
                                        </p:attrNameLst>
                                      </p:cBhvr>
                                      <p:to>
                                        <p:strVal val="visible"/>
                                      </p:to>
                                    </p:set>
                                    <p:animEffect transition="in" filter="slide(fromBottom)">
                                      <p:cBhvr>
                                        <p:cTn id="54" dur="500"/>
                                        <p:tgtEl>
                                          <p:spTgt spid="2663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nodeType="clickEffect">
                                  <p:stCondLst>
                                    <p:cond delay="0"/>
                                  </p:stCondLst>
                                  <p:childTnLst>
                                    <p:set>
                                      <p:cBhvr>
                                        <p:cTn id="58" dur="1" fill="hold">
                                          <p:stCondLst>
                                            <p:cond delay="0"/>
                                          </p:stCondLst>
                                        </p:cTn>
                                        <p:tgtEl>
                                          <p:spTgt spid="26627">
                                            <p:txEl>
                                              <p:pRg st="9" end="9"/>
                                            </p:txEl>
                                          </p:spTgt>
                                        </p:tgtEl>
                                        <p:attrNameLst>
                                          <p:attrName>style.visibility</p:attrName>
                                        </p:attrNameLst>
                                      </p:cBhvr>
                                      <p:to>
                                        <p:strVal val="visible"/>
                                      </p:to>
                                    </p:set>
                                    <p:animEffect transition="in" filter="slide(fromBottom)">
                                      <p:cBhvr>
                                        <p:cTn id="59" dur="500"/>
                                        <p:tgtEl>
                                          <p:spTgt spid="26627">
                                            <p:txEl>
                                              <p:pRg st="9" end="9"/>
                                            </p:txEl>
                                          </p:spTgt>
                                        </p:tgtEl>
                                      </p:cBhvr>
                                    </p:animEffect>
                                  </p:childTnLst>
                                </p:cTn>
                              </p:par>
                              <p:par>
                                <p:cTn id="60" presetID="12" presetClass="entr" presetSubtype="4" fill="hold" nodeType="withEffect">
                                  <p:stCondLst>
                                    <p:cond delay="0"/>
                                  </p:stCondLst>
                                  <p:childTnLst>
                                    <p:set>
                                      <p:cBhvr>
                                        <p:cTn id="61" dur="1" fill="hold">
                                          <p:stCondLst>
                                            <p:cond delay="0"/>
                                          </p:stCondLst>
                                        </p:cTn>
                                        <p:tgtEl>
                                          <p:spTgt spid="26627">
                                            <p:txEl>
                                              <p:pRg st="10" end="10"/>
                                            </p:txEl>
                                          </p:spTgt>
                                        </p:tgtEl>
                                        <p:attrNameLst>
                                          <p:attrName>style.visibility</p:attrName>
                                        </p:attrNameLst>
                                      </p:cBhvr>
                                      <p:to>
                                        <p:strVal val="visible"/>
                                      </p:to>
                                    </p:set>
                                    <p:animEffect transition="in" filter="slide(fromBottom)">
                                      <p:cBhvr>
                                        <p:cTn id="62" dur="500"/>
                                        <p:tgtEl>
                                          <p:spTgt spid="266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P spid="26630" grpId="0" animBg="1"/>
      <p:bldP spid="26631" grpId="0" animBg="1"/>
      <p:bldP spid="26632" grpId="0" animBg="1"/>
      <p:bldP spid="266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1524000" y="0"/>
            <a:ext cx="9144000" cy="6858000"/>
          </a:xfrm>
        </p:spPr>
        <p:txBody>
          <a:bodyPr/>
          <a:lstStyle/>
          <a:p>
            <a:pPr eaLnBrk="1" hangingPunct="1">
              <a:buFontTx/>
              <a:buNone/>
            </a:pPr>
            <a:r>
              <a:rPr lang="en-US" altLang="en-US" sz="3600" dirty="0">
                <a:latin typeface="Times New Roman" panose="02020603050405020304" pitchFamily="18" charset="0"/>
                <a:cs typeface="Times New Roman" panose="02020603050405020304" pitchFamily="18" charset="0"/>
              </a:rPr>
              <a:t>3) </a:t>
            </a:r>
            <a:r>
              <a:rPr lang="en-US" altLang="en-US" sz="3600" b="1" u="sng" dirty="0">
                <a:latin typeface="Times New Roman" panose="02020603050405020304" pitchFamily="18" charset="0"/>
                <a:cs typeface="Times New Roman" panose="02020603050405020304" pitchFamily="18" charset="0"/>
              </a:rPr>
              <a:t>Depending on nature of hydrocarbon chain</a:t>
            </a:r>
          </a:p>
          <a:p>
            <a:pPr eaLnBrk="1" hangingPunct="1">
              <a:buFontTx/>
              <a:buNone/>
            </a:pPr>
            <a:endParaRPr lang="en-US" altLang="en-US" sz="3600" dirty="0">
              <a:latin typeface="Times New Roman" panose="02020603050405020304" pitchFamily="18" charset="0"/>
              <a:cs typeface="Times New Roman" panose="02020603050405020304" pitchFamily="18" charset="0"/>
            </a:endParaRPr>
          </a:p>
          <a:p>
            <a:pPr eaLnBrk="1" hangingPunct="1">
              <a:buFontTx/>
              <a:buNone/>
            </a:pPr>
            <a:endParaRPr lang="en-US" altLang="en-US" sz="3600" dirty="0">
              <a:latin typeface="Times New Roman" panose="02020603050405020304" pitchFamily="18" charset="0"/>
              <a:cs typeface="Times New Roman" panose="02020603050405020304" pitchFamily="18" charset="0"/>
            </a:endParaRPr>
          </a:p>
          <a:p>
            <a:pPr eaLnBrk="1" hangingPunct="1">
              <a:buFontTx/>
              <a:buNone/>
            </a:pPr>
            <a:r>
              <a:rPr lang="en-US" altLang="en-US" dirty="0">
                <a:latin typeface="Times New Roman" panose="02020603050405020304" pitchFamily="18" charset="0"/>
                <a:cs typeface="Times New Roman" panose="02020603050405020304" pitchFamily="18" charset="0"/>
              </a:rPr>
              <a:t>Saturated    Unsaturated   branched chain         </a:t>
            </a:r>
            <a:r>
              <a:rPr lang="en-US" altLang="en-US" dirty="0" err="1">
                <a:latin typeface="Times New Roman" panose="02020603050405020304" pitchFamily="18" charset="0"/>
                <a:cs typeface="Times New Roman" panose="02020603050405020304" pitchFamily="18" charset="0"/>
              </a:rPr>
              <a:t>Hydroxy</a:t>
            </a:r>
            <a:endParaRPr lang="en-US" altLang="en-US" dirty="0">
              <a:latin typeface="Times New Roman" panose="02020603050405020304" pitchFamily="18" charset="0"/>
              <a:cs typeface="Times New Roman" panose="02020603050405020304" pitchFamily="18" charset="0"/>
            </a:endParaRPr>
          </a:p>
          <a:p>
            <a:pPr eaLnBrk="1" hangingPunct="1">
              <a:buFontTx/>
              <a:buNone/>
            </a:pPr>
            <a:r>
              <a:rPr lang="en-US" altLang="en-US" dirty="0">
                <a:latin typeface="Times New Roman" panose="02020603050405020304" pitchFamily="18" charset="0"/>
                <a:cs typeface="Times New Roman" panose="02020603050405020304" pitchFamily="18" charset="0"/>
              </a:rPr>
              <a:t>   FA                 </a:t>
            </a:r>
            <a:r>
              <a:rPr lang="en-US" altLang="en-US" dirty="0" err="1">
                <a:latin typeface="Times New Roman" panose="02020603050405020304" pitchFamily="18" charset="0"/>
                <a:cs typeface="Times New Roman" panose="02020603050405020304" pitchFamily="18" charset="0"/>
              </a:rPr>
              <a:t>FA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FA</a:t>
            </a:r>
            <a:endParaRPr lang="en-US" altLang="en-US" dirty="0">
              <a:latin typeface="Times New Roman" panose="02020603050405020304" pitchFamily="18" charset="0"/>
              <a:cs typeface="Times New Roman" panose="02020603050405020304" pitchFamily="18" charset="0"/>
            </a:endParaRPr>
          </a:p>
          <a:p>
            <a:pPr eaLnBrk="1" hangingPunct="1">
              <a:buFontTx/>
              <a:buNone/>
            </a:pPr>
            <a:endParaRPr lang="en-US" altLang="en-US" dirty="0">
              <a:latin typeface="Times New Roman" panose="02020603050405020304" pitchFamily="18" charset="0"/>
              <a:cs typeface="Times New Roman" panose="02020603050405020304" pitchFamily="18" charset="0"/>
            </a:endParaRPr>
          </a:p>
          <a:p>
            <a:pPr eaLnBrk="1" hangingPunct="1">
              <a:buFontTx/>
              <a:buNone/>
            </a:pPr>
            <a:r>
              <a:rPr lang="en-US" altLang="en-US" dirty="0">
                <a:latin typeface="Times New Roman" panose="02020603050405020304" pitchFamily="18" charset="0"/>
                <a:cs typeface="Times New Roman" panose="02020603050405020304" pitchFamily="18" charset="0"/>
              </a:rPr>
              <a:t>   </a:t>
            </a:r>
          </a:p>
          <a:p>
            <a:pPr eaLnBrk="1" hangingPunct="1">
              <a:buFontTx/>
              <a:buNone/>
            </a:pPr>
            <a:endParaRPr lang="en-US" altLang="en-US" dirty="0">
              <a:latin typeface="Times New Roman" panose="02020603050405020304" pitchFamily="18" charset="0"/>
              <a:cs typeface="Times New Roman" panose="02020603050405020304" pitchFamily="18" charset="0"/>
            </a:endParaRPr>
          </a:p>
          <a:p>
            <a:pPr eaLnBrk="1" hangingPunct="1">
              <a:buFontTx/>
              <a:buNone/>
            </a:pPr>
            <a:r>
              <a:rPr lang="en-US" altLang="en-US" dirty="0">
                <a:latin typeface="Times New Roman" panose="02020603050405020304" pitchFamily="18" charset="0"/>
                <a:cs typeface="Times New Roman" panose="02020603050405020304" pitchFamily="18" charset="0"/>
              </a:rPr>
              <a:t>Mono-unsaturated                    poly-unsaturated</a:t>
            </a:r>
          </a:p>
          <a:p>
            <a:pPr eaLnBrk="1" hangingPunct="1">
              <a:buFontTx/>
              <a:buNone/>
            </a:pPr>
            <a:r>
              <a:rPr lang="en-US" altLang="en-US" dirty="0">
                <a:latin typeface="Times New Roman" panose="02020603050405020304" pitchFamily="18" charset="0"/>
                <a:cs typeface="Times New Roman" panose="02020603050405020304" pitchFamily="18" charset="0"/>
              </a:rPr>
              <a:t>Having single double             with 2 or more double bond                                     </a:t>
            </a:r>
            <a:r>
              <a:rPr lang="en-US" altLang="en-US" dirty="0" err="1">
                <a:latin typeface="Times New Roman" panose="02020603050405020304" pitchFamily="18" charset="0"/>
                <a:cs typeface="Times New Roman" panose="02020603050405020304" pitchFamily="18" charset="0"/>
              </a:rPr>
              <a:t>bond</a:t>
            </a:r>
            <a:endParaRPr lang="en-US" altLang="en-US" dirty="0">
              <a:latin typeface="Times New Roman" panose="02020603050405020304" pitchFamily="18" charset="0"/>
              <a:cs typeface="Times New Roman" panose="02020603050405020304" pitchFamily="18" charset="0"/>
            </a:endParaRPr>
          </a:p>
        </p:txBody>
      </p:sp>
      <p:sp>
        <p:nvSpPr>
          <p:cNvPr id="27651" name="Line 4"/>
          <p:cNvSpPr>
            <a:spLocks noChangeShapeType="1"/>
          </p:cNvSpPr>
          <p:nvPr/>
        </p:nvSpPr>
        <p:spPr bwMode="auto">
          <a:xfrm flipH="1">
            <a:off x="2362200" y="457200"/>
            <a:ext cx="32004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52" name="Line 5"/>
          <p:cNvSpPr>
            <a:spLocks noChangeShapeType="1"/>
          </p:cNvSpPr>
          <p:nvPr/>
        </p:nvSpPr>
        <p:spPr bwMode="auto">
          <a:xfrm flipH="1">
            <a:off x="4419600" y="457200"/>
            <a:ext cx="1143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53" name="Line 6"/>
          <p:cNvSpPr>
            <a:spLocks noChangeShapeType="1"/>
          </p:cNvSpPr>
          <p:nvPr/>
        </p:nvSpPr>
        <p:spPr bwMode="auto">
          <a:xfrm>
            <a:off x="5562600" y="457200"/>
            <a:ext cx="9144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54" name="Line 7"/>
          <p:cNvSpPr>
            <a:spLocks noChangeShapeType="1"/>
          </p:cNvSpPr>
          <p:nvPr/>
        </p:nvSpPr>
        <p:spPr bwMode="auto">
          <a:xfrm>
            <a:off x="5562600" y="457200"/>
            <a:ext cx="34290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55" name="Line 10"/>
          <p:cNvSpPr>
            <a:spLocks noChangeShapeType="1"/>
          </p:cNvSpPr>
          <p:nvPr/>
        </p:nvSpPr>
        <p:spPr bwMode="auto">
          <a:xfrm flipH="1">
            <a:off x="2743200" y="3124200"/>
            <a:ext cx="1600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56" name="Line 11"/>
          <p:cNvSpPr>
            <a:spLocks noChangeShapeType="1"/>
          </p:cNvSpPr>
          <p:nvPr/>
        </p:nvSpPr>
        <p:spPr bwMode="auto">
          <a:xfrm>
            <a:off x="4343400" y="3124200"/>
            <a:ext cx="2438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505564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slide(fromBottom)">
                                      <p:cBhvr>
                                        <p:cTn id="7" dur="5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slide(fromBottom)">
                                      <p:cBhvr>
                                        <p:cTn id="12" dur="500"/>
                                        <p:tgtEl>
                                          <p:spTgt spid="27651"/>
                                        </p:tgtEl>
                                      </p:cBhvr>
                                    </p:animEffect>
                                  </p:childTnLst>
                                </p:cTn>
                              </p:par>
                            </p:childTnLst>
                          </p:cTn>
                        </p:par>
                        <p:par>
                          <p:cTn id="13" fill="hold" nodeType="afterGroup">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slide(fromBottom)">
                                      <p:cBhvr>
                                        <p:cTn id="16" dur="500"/>
                                        <p:tgtEl>
                                          <p:spTgt spid="27652"/>
                                        </p:tgtEl>
                                      </p:cBhvr>
                                    </p:animEffect>
                                  </p:childTnLst>
                                </p:cTn>
                              </p:par>
                            </p:childTnLst>
                          </p:cTn>
                        </p:par>
                        <p:par>
                          <p:cTn id="17" fill="hold" nodeType="afterGroup">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27653"/>
                                        </p:tgtEl>
                                        <p:attrNameLst>
                                          <p:attrName>style.visibility</p:attrName>
                                        </p:attrNameLst>
                                      </p:cBhvr>
                                      <p:to>
                                        <p:strVal val="visible"/>
                                      </p:to>
                                    </p:set>
                                    <p:animEffect transition="in" filter="slide(fromBottom)">
                                      <p:cBhvr>
                                        <p:cTn id="20" dur="500"/>
                                        <p:tgtEl>
                                          <p:spTgt spid="27653"/>
                                        </p:tgtEl>
                                      </p:cBhvr>
                                    </p:animEffect>
                                  </p:childTnLst>
                                </p:cTn>
                              </p:par>
                            </p:childTnLst>
                          </p:cTn>
                        </p:par>
                        <p:par>
                          <p:cTn id="21" fill="hold" nodeType="afterGroup">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27654"/>
                                        </p:tgtEl>
                                        <p:attrNameLst>
                                          <p:attrName>style.visibility</p:attrName>
                                        </p:attrNameLst>
                                      </p:cBhvr>
                                      <p:to>
                                        <p:strVal val="visible"/>
                                      </p:to>
                                    </p:set>
                                    <p:animEffect transition="in" filter="slide(fromBottom)">
                                      <p:cBhvr>
                                        <p:cTn id="24" dur="500"/>
                                        <p:tgtEl>
                                          <p:spTgt spid="2765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27650">
                                            <p:txEl>
                                              <p:pRg st="3" end="3"/>
                                            </p:txEl>
                                          </p:spTgt>
                                        </p:tgtEl>
                                        <p:attrNameLst>
                                          <p:attrName>style.visibility</p:attrName>
                                        </p:attrNameLst>
                                      </p:cBhvr>
                                      <p:to>
                                        <p:strVal val="visible"/>
                                      </p:to>
                                    </p:set>
                                    <p:animEffect transition="in" filter="slide(fromBottom)">
                                      <p:cBhvr>
                                        <p:cTn id="29" dur="500"/>
                                        <p:tgtEl>
                                          <p:spTgt spid="27650">
                                            <p:txEl>
                                              <p:pRg st="3" end="3"/>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27650">
                                            <p:txEl>
                                              <p:pRg st="4" end="4"/>
                                            </p:txEl>
                                          </p:spTgt>
                                        </p:tgtEl>
                                        <p:attrNameLst>
                                          <p:attrName>style.visibility</p:attrName>
                                        </p:attrNameLst>
                                      </p:cBhvr>
                                      <p:to>
                                        <p:strVal val="visible"/>
                                      </p:to>
                                    </p:set>
                                    <p:animEffect transition="in" filter="slide(fromBottom)">
                                      <p:cBhvr>
                                        <p:cTn id="32" dur="500"/>
                                        <p:tgtEl>
                                          <p:spTgt spid="27650">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7655"/>
                                        </p:tgtEl>
                                        <p:attrNameLst>
                                          <p:attrName>style.visibility</p:attrName>
                                        </p:attrNameLst>
                                      </p:cBhvr>
                                      <p:to>
                                        <p:strVal val="visible"/>
                                      </p:to>
                                    </p:set>
                                    <p:animEffect transition="in" filter="slide(fromBottom)">
                                      <p:cBhvr>
                                        <p:cTn id="37" dur="500"/>
                                        <p:tgtEl>
                                          <p:spTgt spid="27655"/>
                                        </p:tgtEl>
                                      </p:cBhvr>
                                    </p:animEffect>
                                  </p:childTnLst>
                                </p:cTn>
                              </p:par>
                            </p:childTnLst>
                          </p:cTn>
                        </p:par>
                        <p:par>
                          <p:cTn id="38" fill="hold" nodeType="afterGroup">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27656"/>
                                        </p:tgtEl>
                                        <p:attrNameLst>
                                          <p:attrName>style.visibility</p:attrName>
                                        </p:attrNameLst>
                                      </p:cBhvr>
                                      <p:to>
                                        <p:strVal val="visible"/>
                                      </p:to>
                                    </p:set>
                                    <p:animEffect transition="in" filter="slide(fromBottom)">
                                      <p:cBhvr>
                                        <p:cTn id="41" dur="500"/>
                                        <p:tgtEl>
                                          <p:spTgt spid="2765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nodeType="clickEffect">
                                  <p:stCondLst>
                                    <p:cond delay="0"/>
                                  </p:stCondLst>
                                  <p:childTnLst>
                                    <p:set>
                                      <p:cBhvr>
                                        <p:cTn id="45" dur="1" fill="hold">
                                          <p:stCondLst>
                                            <p:cond delay="0"/>
                                          </p:stCondLst>
                                        </p:cTn>
                                        <p:tgtEl>
                                          <p:spTgt spid="27650">
                                            <p:txEl>
                                              <p:pRg st="8" end="8"/>
                                            </p:txEl>
                                          </p:spTgt>
                                        </p:tgtEl>
                                        <p:attrNameLst>
                                          <p:attrName>style.visibility</p:attrName>
                                        </p:attrNameLst>
                                      </p:cBhvr>
                                      <p:to>
                                        <p:strVal val="visible"/>
                                      </p:to>
                                    </p:set>
                                    <p:animEffect transition="in" filter="slide(fromBottom)">
                                      <p:cBhvr>
                                        <p:cTn id="46" dur="500"/>
                                        <p:tgtEl>
                                          <p:spTgt spid="27650">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27650">
                                            <p:txEl>
                                              <p:pRg st="9" end="9"/>
                                            </p:txEl>
                                          </p:spTgt>
                                        </p:tgtEl>
                                        <p:attrNameLst>
                                          <p:attrName>style.visibility</p:attrName>
                                        </p:attrNameLst>
                                      </p:cBhvr>
                                      <p:to>
                                        <p:strVal val="visible"/>
                                      </p:to>
                                    </p:set>
                                    <p:animEffect transition="in" filter="slide(fromBottom)">
                                      <p:cBhvr>
                                        <p:cTn id="51" dur="500"/>
                                        <p:tgtEl>
                                          <p:spTgt spid="2765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P spid="27654" grpId="0" animBg="1"/>
      <p:bldP spid="27655" grpId="0" animBg="1"/>
      <p:bldP spid="276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9406" y="613954"/>
            <a:ext cx="7979440" cy="5786845"/>
          </a:xfrm>
          <a:prstGeom prst="rect">
            <a:avLst/>
          </a:prstGeom>
        </p:spPr>
      </p:pic>
    </p:spTree>
    <p:extLst>
      <p:ext uri="{BB962C8B-B14F-4D97-AF65-F5344CB8AC3E}">
        <p14:creationId xmlns:p14="http://schemas.microsoft.com/office/powerpoint/2010/main" xmlns="" val="3683123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3733800" y="0"/>
            <a:ext cx="60960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a:solidFill>
                  <a:srgbClr val="FF0000"/>
                </a:solidFill>
                <a:latin typeface="Times New Roman" panose="02020603050405020304" pitchFamily="18" charset="0"/>
                <a:cs typeface="Times New Roman" panose="02020603050405020304" pitchFamily="18" charset="0"/>
              </a:rPr>
              <a:t>SATURATED FATTY ACIDS</a:t>
            </a:r>
          </a:p>
          <a:p>
            <a:endParaRPr lang="en-US" altLang="en-US" sz="2800" dirty="0">
              <a:latin typeface="Times New Roman" panose="02020603050405020304" pitchFamily="18" charset="0"/>
              <a:cs typeface="Times New Roman" panose="02020603050405020304" pitchFamily="18" charset="0"/>
            </a:endParaRPr>
          </a:p>
        </p:txBody>
      </p:sp>
      <p:graphicFrame>
        <p:nvGraphicFramePr>
          <p:cNvPr id="16451" name="Group 67"/>
          <p:cNvGraphicFramePr>
            <a:graphicFrameLocks noGrp="1"/>
          </p:cNvGraphicFramePr>
          <p:nvPr/>
        </p:nvGraphicFramePr>
        <p:xfrm>
          <a:off x="1752600" y="685801"/>
          <a:ext cx="8763000" cy="6040439"/>
        </p:xfrm>
        <a:graphic>
          <a:graphicData uri="http://schemas.openxmlformats.org/drawingml/2006/table">
            <a:tbl>
              <a:tblPr/>
              <a:tblGrid>
                <a:gridCol w="2254250">
                  <a:extLst>
                    <a:ext uri="{9D8B030D-6E8A-4147-A177-3AD203B41FA5}">
                      <a16:colId xmlns:a16="http://schemas.microsoft.com/office/drawing/2014/main" xmlns="" val="20000"/>
                    </a:ext>
                  </a:extLst>
                </a:gridCol>
                <a:gridCol w="1622425">
                  <a:extLst>
                    <a:ext uri="{9D8B030D-6E8A-4147-A177-3AD203B41FA5}">
                      <a16:colId xmlns:a16="http://schemas.microsoft.com/office/drawing/2014/main" xmlns="" val="20001"/>
                    </a:ext>
                  </a:extLst>
                </a:gridCol>
                <a:gridCol w="3081338">
                  <a:extLst>
                    <a:ext uri="{9D8B030D-6E8A-4147-A177-3AD203B41FA5}">
                      <a16:colId xmlns:a16="http://schemas.microsoft.com/office/drawing/2014/main" xmlns="" val="20002"/>
                    </a:ext>
                  </a:extLst>
                </a:gridCol>
                <a:gridCol w="1804987">
                  <a:extLst>
                    <a:ext uri="{9D8B030D-6E8A-4147-A177-3AD203B41FA5}">
                      <a16:colId xmlns:a16="http://schemas.microsoft.com/office/drawing/2014/main" xmlns="" val="20003"/>
                    </a:ext>
                  </a:extLst>
                </a:gridCol>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Times New Roman" pitchFamily="18" charset="0"/>
                          <a:ea typeface="Times New Roman" pitchFamily="18" charset="0"/>
                          <a:cs typeface="SHREE_GUJ_OTF_0750" pitchFamily="2"/>
                        </a:rPr>
                        <a:t>Common name</a:t>
                      </a:r>
                      <a:endParaRPr kumimoji="0" lang="en-US" sz="2000" b="1" i="0" u="none" strike="noStrike" cap="none" normalizeH="0" baseline="0" dirty="0">
                        <a:ln>
                          <a:noFill/>
                        </a:ln>
                        <a:solidFill>
                          <a:srgbClr val="FF0000"/>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ea typeface="Times New Roman" pitchFamily="18" charset="0"/>
                          <a:cs typeface="SHREE_GUJ_OTF_0750" pitchFamily="2"/>
                        </a:rPr>
                        <a:t>No of carbon atoms</a:t>
                      </a:r>
                      <a:endParaRPr kumimoji="0" lang="en-US" sz="2000" b="1" i="0" u="none" strike="noStrike" cap="none" normalizeH="0" baseline="0">
                        <a:ln>
                          <a:noFill/>
                        </a:ln>
                        <a:solidFill>
                          <a:srgbClr val="FF0000"/>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ea typeface="Times New Roman" pitchFamily="18" charset="0"/>
                          <a:cs typeface="SHREE_GUJ_OTF_0750" pitchFamily="2"/>
                        </a:rPr>
                        <a:t>Chemical nature</a:t>
                      </a:r>
                      <a:endParaRPr kumimoji="0" lang="en-US" sz="2000" b="1" i="0" u="none" strike="noStrike" cap="none" normalizeH="0" baseline="0">
                        <a:ln>
                          <a:noFill/>
                        </a:ln>
                        <a:solidFill>
                          <a:srgbClr val="FF0000"/>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ea typeface="Times New Roman" pitchFamily="18" charset="0"/>
                          <a:cs typeface="SHREE_GUJ_OTF_0750" pitchFamily="2"/>
                        </a:rPr>
                        <a:t>Occurrence</a:t>
                      </a:r>
                      <a:endParaRPr kumimoji="0" lang="en-US" sz="2000" b="1" i="0" u="none" strike="noStrike" cap="none" normalizeH="0" baseline="0">
                        <a:ln>
                          <a:noFill/>
                        </a:ln>
                        <a:solidFill>
                          <a:srgbClr val="FF0000"/>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1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Acetic acid</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SHREE_GUJ_OTF_0750" pitchFamily="2"/>
                        </a:rPr>
                        <a:t>2</a:t>
                      </a:r>
                      <a:endParaRPr kumimoji="0" lang="en-US" sz="2000" b="1" i="0" u="none" strike="noStrike" cap="none" normalizeH="0" baseline="0" dirty="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ea typeface="Times New Roman" pitchFamily="18" charset="0"/>
                          <a:cs typeface="SHREE_GUJ_OTF_0750" pitchFamily="2"/>
                        </a:rPr>
                        <a:t>Saturated; small chain ;even chain</a:t>
                      </a:r>
                      <a:endParaRPr kumimoji="0" lang="en-US" sz="2000" b="1" i="0" u="none" strike="noStrike" cap="none" normalizeH="0" baseline="0" dirty="0">
                        <a:ln>
                          <a:noFill/>
                        </a:ln>
                        <a:solidFill>
                          <a:srgbClr val="0000FF"/>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Vinegar</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Butyric acid</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0000FF"/>
                          </a:solidFill>
                          <a:effectLst/>
                          <a:latin typeface="Times New Roman" pitchFamily="18" charset="0"/>
                          <a:ea typeface="Times New Roman" pitchFamily="18" charset="0"/>
                          <a:cs typeface="SHREE_GUJ_OTF_0750" pitchFamily="2"/>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SHREE_GUJ_OTF_0750" pitchFamily="2"/>
                        </a:rPr>
                        <a:t>Do</a:t>
                      </a:r>
                      <a:endParaRPr kumimoji="0" lang="en-US" sz="2000" b="1" i="0" u="none" strike="noStrike" cap="none" normalizeH="0" baseline="0" dirty="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0000FF"/>
                          </a:solidFill>
                          <a:effectLst/>
                          <a:latin typeface="Times New Roman" pitchFamily="18" charset="0"/>
                          <a:ea typeface="Times New Roman" pitchFamily="18" charset="0"/>
                          <a:cs typeface="SHREE_GUJ_OTF_0750" pitchFamily="2"/>
                        </a:rPr>
                        <a:t>Butter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Caproic acid</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0000FF"/>
                          </a:solidFill>
                          <a:effectLst/>
                          <a:latin typeface="Times New Roman" pitchFamily="18" charset="0"/>
                          <a:ea typeface="Times New Roman" pitchFamily="18" charset="0"/>
                          <a:cs typeface="SHREE_GUJ_OTF_0750" pitchFamily="2"/>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SHREE_GUJ_OTF_0750" pitchFamily="2"/>
                        </a:rPr>
                        <a:t>Do</a:t>
                      </a:r>
                      <a:endParaRPr kumimoji="0" lang="en-US" sz="2000" b="1" i="0" u="none" strike="noStrike" cap="none" normalizeH="0" baseline="0" dirty="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0000FF"/>
                          </a:solidFill>
                          <a:effectLst/>
                          <a:latin typeface="Times New Roman" pitchFamily="18" charset="0"/>
                          <a:ea typeface="Times New Roman" pitchFamily="18" charset="0"/>
                          <a:cs typeface="SHREE_GUJ_OTF_0750" pitchFamily="2"/>
                        </a:rPr>
                        <a:t>Butter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Capric acid</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SHREE_GUJ_OTF_0750" pitchFamily="2"/>
                        </a:rPr>
                        <a:t>10</a:t>
                      </a:r>
                      <a:endParaRPr kumimoji="0" lang="en-US" sz="2000" b="1" i="0" u="none" strike="noStrike" cap="none" normalizeH="0" baseline="0" dirty="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Do</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Coconut oil</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Lauric acid</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SHREE_GUJ_OTF_0750" pitchFamily="2"/>
                        </a:rPr>
                        <a:t>12</a:t>
                      </a:r>
                      <a:endParaRPr kumimoji="0" lang="en-US" sz="2000" b="1" i="0" u="none" strike="noStrike" cap="none" normalizeH="0" baseline="0" dirty="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Do</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Coconut oil</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Myristic acid</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SHREE_GUJ_OTF_0750" pitchFamily="2"/>
                        </a:rPr>
                        <a:t>14</a:t>
                      </a:r>
                      <a:endParaRPr kumimoji="0" lang="en-US" sz="2000" b="1" i="0" u="none" strike="noStrike" cap="none" normalizeH="0" baseline="0" dirty="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Do</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Coconut oil</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ea typeface="Times New Roman" pitchFamily="18" charset="0"/>
                          <a:cs typeface="SHREE_GUJ_OTF_0750" pitchFamily="2"/>
                        </a:rPr>
                        <a:t>Palmitic acid</a:t>
                      </a:r>
                      <a:endParaRPr kumimoji="0" lang="en-US" sz="2000" b="1" i="0" u="none" strike="noStrike" cap="none" normalizeH="0" baseline="0" dirty="0">
                        <a:ln>
                          <a:noFill/>
                        </a:ln>
                        <a:solidFill>
                          <a:srgbClr val="0000FF"/>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ea typeface="Times New Roman" pitchFamily="18" charset="0"/>
                          <a:cs typeface="SHREE_GUJ_OTF_0750" pitchFamily="2"/>
                        </a:rPr>
                        <a:t>16</a:t>
                      </a:r>
                      <a:endParaRPr kumimoji="0" lang="en-US" sz="2000" b="1" i="0" u="none" strike="noStrike" cap="none" normalizeH="0" baseline="0" dirty="0">
                        <a:ln>
                          <a:noFill/>
                        </a:ln>
                        <a:solidFill>
                          <a:srgbClr val="0000FF"/>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ea typeface="Times New Roman" pitchFamily="18" charset="0"/>
                          <a:cs typeface="SHREE_GUJ_OTF_0750" pitchFamily="2"/>
                        </a:rPr>
                        <a:t>Saturated; long chain</a:t>
                      </a:r>
                      <a:endParaRPr kumimoji="0" lang="en-US" sz="2000" b="1" i="0" u="none" strike="noStrike" cap="none" normalizeH="0" baseline="0" dirty="0">
                        <a:ln>
                          <a:noFill/>
                        </a:ln>
                        <a:solidFill>
                          <a:srgbClr val="0000FF"/>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ea typeface="Times New Roman" pitchFamily="18" charset="0"/>
                          <a:cs typeface="SHREE_GUJ_OTF_0750" pitchFamily="2"/>
                        </a:rPr>
                        <a:t>Body fat</a:t>
                      </a:r>
                      <a:endParaRPr kumimoji="0" lang="en-US" sz="2000" b="1" i="0" u="none" strike="noStrike" cap="none" normalizeH="0" baseline="0" dirty="0">
                        <a:ln>
                          <a:noFill/>
                        </a:ln>
                        <a:solidFill>
                          <a:srgbClr val="0000FF"/>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ea typeface="Times New Roman" pitchFamily="18" charset="0"/>
                          <a:cs typeface="SHREE_GUJ_OTF_0750" pitchFamily="2"/>
                        </a:rPr>
                        <a:t>Stearic acid</a:t>
                      </a:r>
                      <a:endParaRPr kumimoji="0" lang="en-US" sz="2000" b="1" i="0" u="none" strike="noStrike" cap="none" normalizeH="0" baseline="0" dirty="0">
                        <a:ln>
                          <a:noFill/>
                        </a:ln>
                        <a:solidFill>
                          <a:srgbClr val="0000FF"/>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ea typeface="Times New Roman" pitchFamily="18" charset="0"/>
                          <a:cs typeface="SHREE_GUJ_OTF_0750" pitchFamily="2"/>
                        </a:rPr>
                        <a:t>18</a:t>
                      </a:r>
                      <a:endParaRPr kumimoji="0" lang="en-US" sz="2000" b="1" i="0" u="none" strike="noStrike" cap="none" normalizeH="0" baseline="0" dirty="0">
                        <a:ln>
                          <a:noFill/>
                        </a:ln>
                        <a:solidFill>
                          <a:srgbClr val="0000FF"/>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ea typeface="Times New Roman" pitchFamily="18" charset="0"/>
                          <a:cs typeface="SHREE_GUJ_OTF_0750" pitchFamily="2"/>
                        </a:rPr>
                        <a:t>Do</a:t>
                      </a:r>
                      <a:endParaRPr kumimoji="0" lang="en-US" sz="2000" b="1" i="0" u="none" strike="noStrike" cap="none" normalizeH="0" baseline="0" dirty="0">
                        <a:ln>
                          <a:noFill/>
                        </a:ln>
                        <a:solidFill>
                          <a:srgbClr val="0000FF"/>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ea typeface="Times New Roman" pitchFamily="18" charset="0"/>
                          <a:cs typeface="SHREE_GUJ_OTF_0750" pitchFamily="2"/>
                        </a:rPr>
                        <a:t>Body fat</a:t>
                      </a:r>
                      <a:endParaRPr kumimoji="0" lang="en-US" sz="2000" b="1" i="0" u="none" strike="noStrike" cap="none" normalizeH="0" baseline="0" dirty="0">
                        <a:ln>
                          <a:noFill/>
                        </a:ln>
                        <a:solidFill>
                          <a:srgbClr val="0000FF"/>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Arachidic acid</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SHREE_GUJ_OTF_0750" pitchFamily="2"/>
                        </a:rPr>
                        <a:t>20</a:t>
                      </a:r>
                      <a:endParaRPr kumimoji="0" lang="en-US" sz="2000" b="1" i="0" u="none" strike="noStrike" cap="none" normalizeH="0" baseline="0" dirty="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Do</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Peanut oil</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Propionic acid</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SHREE_GUJ_OTF_0750" pitchFamily="2"/>
                        </a:rPr>
                        <a:t>3</a:t>
                      </a:r>
                      <a:endParaRPr kumimoji="0" lang="en-US" sz="2000" b="1" i="0" u="none" strike="noStrike" cap="none" normalizeH="0" baseline="0" dirty="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ea typeface="Times New Roman" pitchFamily="18" charset="0"/>
                          <a:cs typeface="SHREE_GUJ_OTF_0750" pitchFamily="2"/>
                        </a:rPr>
                        <a:t>Saturated; odd chain</a:t>
                      </a:r>
                      <a:endParaRPr kumimoji="0" lang="en-US" sz="2000" b="1" i="0" u="none" strike="noStrike" cap="none" normalizeH="0" baseline="0" dirty="0">
                        <a:ln>
                          <a:noFill/>
                        </a:ln>
                        <a:solidFill>
                          <a:srgbClr val="0000FF"/>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ea typeface="Times New Roman" pitchFamily="18" charset="0"/>
                          <a:cs typeface="SHREE_GUJ_OTF_0750" pitchFamily="2"/>
                        </a:rPr>
                        <a:t>metabolism</a:t>
                      </a:r>
                      <a:endParaRPr kumimoji="0" lang="en-US" sz="2000" b="1" i="0" u="none" strike="noStrike" cap="none" normalizeH="0" baseline="0">
                        <a:ln>
                          <a:noFill/>
                        </a:ln>
                        <a:solidFill>
                          <a:schemeClr val="tx1"/>
                        </a:solidFill>
                        <a:effectLst/>
                        <a:latin typeface="Arial" charset="0"/>
                        <a:ea typeface="Times New Roman" pitchFamily="18" charset="0"/>
                        <a:cs typeface="SHREE_GUJ_OTF_0750" pitchFamily="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070759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64275"/>
          </a:xfrm>
        </p:spPr>
        <p:txBody>
          <a:bodyPr>
            <a:normAutofit/>
          </a:bodyPr>
          <a:lstStyle/>
          <a:p>
            <a:pPr algn="ctr"/>
            <a:r>
              <a:rPr lang="en-US" altLang="en-US" sz="4000" b="1" dirty="0" smtClean="0">
                <a:solidFill>
                  <a:srgbClr val="FF0000"/>
                </a:solidFill>
                <a:latin typeface="Times New Roman" panose="02020603050405020304" pitchFamily="18" charset="0"/>
                <a:cs typeface="Times New Roman" panose="02020603050405020304" pitchFamily="18" charset="0"/>
              </a:rPr>
              <a:t>Classification of FA</a:t>
            </a:r>
            <a:endParaRPr lang="en-US" sz="4000" dirty="0">
              <a:solidFill>
                <a:srgbClr val="FF0000"/>
              </a:solidFill>
            </a:endParaRPr>
          </a:p>
        </p:txBody>
      </p:sp>
      <p:sp>
        <p:nvSpPr>
          <p:cNvPr id="3" name="Content Placeholder 2"/>
          <p:cNvSpPr>
            <a:spLocks noGrp="1"/>
          </p:cNvSpPr>
          <p:nvPr>
            <p:ph idx="1"/>
          </p:nvPr>
        </p:nvSpPr>
        <p:spPr>
          <a:xfrm>
            <a:off x="838200" y="1105470"/>
            <a:ext cx="10515600" cy="5432982"/>
          </a:xfrm>
        </p:spPr>
        <p:txBody>
          <a:bodyPr>
            <a:normAutofit/>
          </a:bodyPr>
          <a:lstStyle/>
          <a:p>
            <a:pPr marL="50800">
              <a:lnSpc>
                <a:spcPct val="100000"/>
              </a:lnSpc>
              <a:spcBef>
                <a:spcPts val="310"/>
              </a:spcBef>
            </a:pPr>
            <a:r>
              <a:rPr lang="en-US" sz="3600" b="1" i="1" dirty="0">
                <a:solidFill>
                  <a:srgbClr val="1E487C"/>
                </a:solidFill>
                <a:latin typeface="Times New Roman"/>
                <a:cs typeface="Times New Roman"/>
              </a:rPr>
              <a:t>Fatty</a:t>
            </a:r>
            <a:r>
              <a:rPr lang="en-US" sz="3600" b="1" i="1" spc="-25" dirty="0">
                <a:solidFill>
                  <a:srgbClr val="1E487C"/>
                </a:solidFill>
                <a:latin typeface="Times New Roman"/>
                <a:cs typeface="Times New Roman"/>
              </a:rPr>
              <a:t> </a:t>
            </a:r>
            <a:r>
              <a:rPr lang="en-US" sz="3600" b="1" i="1" dirty="0">
                <a:solidFill>
                  <a:srgbClr val="1E487C"/>
                </a:solidFill>
                <a:latin typeface="Times New Roman"/>
                <a:cs typeface="Times New Roman"/>
              </a:rPr>
              <a:t>acids</a:t>
            </a:r>
            <a:r>
              <a:rPr lang="en-US" sz="3600" b="1" i="1" spc="-25" dirty="0">
                <a:solidFill>
                  <a:srgbClr val="1E487C"/>
                </a:solidFill>
                <a:latin typeface="Times New Roman"/>
                <a:cs typeface="Times New Roman"/>
              </a:rPr>
              <a:t> </a:t>
            </a:r>
            <a:r>
              <a:rPr lang="en-US" sz="3600" b="1" i="1" dirty="0">
                <a:solidFill>
                  <a:srgbClr val="1E487C"/>
                </a:solidFill>
                <a:latin typeface="Times New Roman"/>
                <a:cs typeface="Times New Roman"/>
              </a:rPr>
              <a:t>can</a:t>
            </a:r>
            <a:r>
              <a:rPr lang="en-US" sz="3600" b="1" i="1" spc="-5" dirty="0">
                <a:solidFill>
                  <a:srgbClr val="1E487C"/>
                </a:solidFill>
                <a:latin typeface="Times New Roman"/>
                <a:cs typeface="Times New Roman"/>
              </a:rPr>
              <a:t> </a:t>
            </a:r>
            <a:r>
              <a:rPr lang="en-US" sz="3600" b="1" i="1" dirty="0">
                <a:solidFill>
                  <a:srgbClr val="1E487C"/>
                </a:solidFill>
                <a:latin typeface="Times New Roman"/>
                <a:cs typeface="Times New Roman"/>
              </a:rPr>
              <a:t>be</a:t>
            </a:r>
            <a:r>
              <a:rPr lang="en-US" sz="3600" b="1" i="1" spc="-25" dirty="0">
                <a:solidFill>
                  <a:srgbClr val="1E487C"/>
                </a:solidFill>
                <a:latin typeface="Times New Roman"/>
                <a:cs typeface="Times New Roman"/>
              </a:rPr>
              <a:t> </a:t>
            </a:r>
            <a:r>
              <a:rPr lang="en-US" sz="3600" b="1" i="1" spc="-5" dirty="0">
                <a:solidFill>
                  <a:srgbClr val="1E487C"/>
                </a:solidFill>
                <a:latin typeface="Times New Roman"/>
                <a:cs typeface="Times New Roman"/>
              </a:rPr>
              <a:t>classified </a:t>
            </a:r>
            <a:r>
              <a:rPr lang="en-US" sz="3600" b="1" i="1" dirty="0">
                <a:solidFill>
                  <a:srgbClr val="1E487C"/>
                </a:solidFill>
                <a:latin typeface="Times New Roman"/>
                <a:cs typeface="Times New Roman"/>
              </a:rPr>
              <a:t>as</a:t>
            </a:r>
            <a:r>
              <a:rPr lang="en-US" sz="3600" b="1" i="1" spc="-15" dirty="0">
                <a:solidFill>
                  <a:srgbClr val="1E487C"/>
                </a:solidFill>
                <a:latin typeface="Times New Roman"/>
                <a:cs typeface="Times New Roman"/>
              </a:rPr>
              <a:t> </a:t>
            </a:r>
            <a:r>
              <a:rPr lang="en-US" sz="3600" b="1" i="1" dirty="0">
                <a:solidFill>
                  <a:srgbClr val="1E487C"/>
                </a:solidFill>
                <a:latin typeface="Times New Roman"/>
                <a:cs typeface="Times New Roman"/>
              </a:rPr>
              <a:t>follows: </a:t>
            </a:r>
            <a:r>
              <a:rPr lang="en-US" sz="3600" dirty="0"/>
              <a:t>their degree of saturation</a:t>
            </a:r>
            <a:endParaRPr lang="en-US" sz="3600" dirty="0">
              <a:latin typeface="Times New Roman"/>
              <a:cs typeface="Times New Roman"/>
            </a:endParaRPr>
          </a:p>
          <a:p>
            <a:pPr marL="50800">
              <a:lnSpc>
                <a:spcPct val="100000"/>
              </a:lnSpc>
              <a:spcBef>
                <a:spcPts val="315"/>
              </a:spcBef>
              <a:tabLst>
                <a:tab pos="621665" algn="l"/>
              </a:tabLst>
            </a:pPr>
            <a:r>
              <a:rPr lang="en-US" sz="3600" b="1" spc="-5" dirty="0">
                <a:solidFill>
                  <a:srgbClr val="9BBB58"/>
                </a:solidFill>
                <a:latin typeface="Times New Roman"/>
                <a:cs typeface="Times New Roman"/>
              </a:rPr>
              <a:t>I)	</a:t>
            </a:r>
            <a:r>
              <a:rPr lang="en-US" sz="3600" b="1" dirty="0">
                <a:uFill>
                  <a:solidFill>
                    <a:srgbClr val="000000"/>
                  </a:solidFill>
                </a:uFill>
                <a:latin typeface="Times New Roman"/>
                <a:cs typeface="Times New Roman"/>
              </a:rPr>
              <a:t>Saturated Fatty acid,</a:t>
            </a:r>
            <a:r>
              <a:rPr lang="en-US" sz="3600" b="1" u="heavy" dirty="0">
                <a:uFill>
                  <a:solidFill>
                    <a:srgbClr val="000000"/>
                  </a:solidFill>
                </a:uFill>
                <a:latin typeface="Times New Roman"/>
                <a:cs typeface="Times New Roman"/>
              </a:rPr>
              <a:t> </a:t>
            </a:r>
            <a:endParaRPr lang="en-US" sz="3600" dirty="0">
              <a:latin typeface="Times New Roman"/>
              <a:cs typeface="Times New Roman"/>
            </a:endParaRPr>
          </a:p>
          <a:p>
            <a:pPr marL="621665">
              <a:lnSpc>
                <a:spcPct val="100000"/>
              </a:lnSpc>
              <a:spcBef>
                <a:spcPts val="310"/>
              </a:spcBef>
            </a:pPr>
            <a:endParaRPr lang="en-US" sz="3600" dirty="0">
              <a:latin typeface="Times New Roman"/>
              <a:cs typeface="Times New Roman"/>
            </a:endParaRPr>
          </a:p>
          <a:p>
            <a:pPr marL="621665">
              <a:lnSpc>
                <a:spcPct val="100000"/>
              </a:lnSpc>
              <a:spcBef>
                <a:spcPts val="310"/>
              </a:spcBef>
            </a:pPr>
            <a:r>
              <a:rPr lang="en-US" sz="3600" dirty="0">
                <a:latin typeface="Times New Roman"/>
                <a:cs typeface="Times New Roman"/>
              </a:rPr>
              <a:t>No</a:t>
            </a:r>
            <a:r>
              <a:rPr lang="en-US" sz="3600" spc="-40" dirty="0">
                <a:latin typeface="Times New Roman"/>
                <a:cs typeface="Times New Roman"/>
              </a:rPr>
              <a:t> </a:t>
            </a:r>
            <a:r>
              <a:rPr lang="en-US" sz="3600" dirty="0">
                <a:latin typeface="Times New Roman"/>
                <a:cs typeface="Times New Roman"/>
              </a:rPr>
              <a:t>double</a:t>
            </a:r>
            <a:r>
              <a:rPr lang="en-US" sz="3600" spc="-65" dirty="0">
                <a:latin typeface="Times New Roman"/>
                <a:cs typeface="Times New Roman"/>
              </a:rPr>
              <a:t> </a:t>
            </a:r>
            <a:r>
              <a:rPr lang="en-US" sz="3600" spc="5" dirty="0">
                <a:latin typeface="Times New Roman"/>
                <a:cs typeface="Times New Roman"/>
              </a:rPr>
              <a:t>bonds</a:t>
            </a:r>
            <a:endParaRPr lang="en-US" sz="3600" dirty="0">
              <a:latin typeface="Times New Roman"/>
              <a:cs typeface="Times New Roman"/>
            </a:endParaRPr>
          </a:p>
          <a:p>
            <a:pPr marL="621665" marR="1887220">
              <a:lnSpc>
                <a:spcPct val="110000"/>
              </a:lnSpc>
            </a:pPr>
            <a:r>
              <a:rPr lang="en-US" sz="3600" dirty="0">
                <a:latin typeface="Times New Roman"/>
                <a:cs typeface="Times New Roman"/>
              </a:rPr>
              <a:t>2-24</a:t>
            </a:r>
            <a:r>
              <a:rPr lang="en-US" sz="3600" spc="-55" dirty="0">
                <a:latin typeface="Times New Roman"/>
                <a:cs typeface="Times New Roman"/>
              </a:rPr>
              <a:t> </a:t>
            </a:r>
            <a:r>
              <a:rPr lang="en-US" sz="3600" dirty="0">
                <a:latin typeface="Times New Roman"/>
                <a:cs typeface="Times New Roman"/>
              </a:rPr>
              <a:t>or</a:t>
            </a:r>
            <a:r>
              <a:rPr lang="en-US" sz="3600" spc="-35" dirty="0">
                <a:latin typeface="Times New Roman"/>
                <a:cs typeface="Times New Roman"/>
              </a:rPr>
              <a:t> </a:t>
            </a:r>
            <a:r>
              <a:rPr lang="en-US" sz="3600" spc="-5" dirty="0">
                <a:latin typeface="Times New Roman"/>
                <a:cs typeface="Times New Roman"/>
              </a:rPr>
              <a:t>more</a:t>
            </a:r>
            <a:r>
              <a:rPr lang="en-US" sz="3600" spc="-30" dirty="0">
                <a:latin typeface="Times New Roman"/>
                <a:cs typeface="Times New Roman"/>
              </a:rPr>
              <a:t> </a:t>
            </a:r>
            <a:r>
              <a:rPr lang="en-US" sz="3600" dirty="0">
                <a:latin typeface="Times New Roman"/>
                <a:cs typeface="Times New Roman"/>
              </a:rPr>
              <a:t>carbons. </a:t>
            </a:r>
            <a:r>
              <a:rPr lang="en-US" sz="3600" spc="-635" dirty="0">
                <a:latin typeface="Times New Roman"/>
                <a:cs typeface="Times New Roman"/>
              </a:rPr>
              <a:t> </a:t>
            </a:r>
            <a:r>
              <a:rPr lang="en-US" sz="3600" spc="5" dirty="0">
                <a:latin typeface="Times New Roman"/>
                <a:cs typeface="Times New Roman"/>
              </a:rPr>
              <a:t>C</a:t>
            </a:r>
            <a:r>
              <a:rPr lang="en-US" sz="3600" spc="7" baseline="-21241" dirty="0">
                <a:latin typeface="Times New Roman"/>
                <a:cs typeface="Times New Roman"/>
              </a:rPr>
              <a:t>n</a:t>
            </a:r>
            <a:r>
              <a:rPr lang="en-US" sz="3600" spc="5" dirty="0">
                <a:latin typeface="Times New Roman"/>
                <a:cs typeface="Times New Roman"/>
              </a:rPr>
              <a:t>H</a:t>
            </a:r>
            <a:r>
              <a:rPr lang="en-US" sz="3600" spc="7" baseline="-21241" dirty="0">
                <a:latin typeface="Times New Roman"/>
                <a:cs typeface="Times New Roman"/>
              </a:rPr>
              <a:t>2n+1</a:t>
            </a:r>
            <a:r>
              <a:rPr lang="en-US" sz="3600" spc="5" dirty="0">
                <a:latin typeface="Times New Roman"/>
                <a:cs typeface="Times New Roman"/>
              </a:rPr>
              <a:t>COOH.</a:t>
            </a:r>
          </a:p>
          <a:p>
            <a:endParaRPr lang="en-US" sz="3600" spc="5" dirty="0">
              <a:latin typeface="Times New Roman"/>
              <a:cs typeface="Times New Roman"/>
            </a:endParaRPr>
          </a:p>
          <a:p>
            <a:pPr marL="621665" marR="1887220">
              <a:lnSpc>
                <a:spcPct val="110000"/>
              </a:lnSpc>
            </a:pPr>
            <a:endParaRPr lang="en-US" sz="3600" dirty="0">
              <a:latin typeface="Times New Roman"/>
              <a:cs typeface="Times New Roman"/>
            </a:endParaRPr>
          </a:p>
          <a:p>
            <a:pPr marL="12700" marR="1870710">
              <a:lnSpc>
                <a:spcPct val="130000"/>
              </a:lnSpc>
              <a:spcBef>
                <a:spcPts val="50"/>
              </a:spcBef>
            </a:pPr>
            <a:endParaRPr lang="en-US" dirty="0">
              <a:latin typeface="Times New Roman"/>
              <a:cs typeface="Times New Roman"/>
            </a:endParaRPr>
          </a:p>
          <a:p>
            <a:endParaRPr lang="en-US" dirty="0"/>
          </a:p>
        </p:txBody>
      </p:sp>
    </p:spTree>
    <p:extLst>
      <p:ext uri="{BB962C8B-B14F-4D97-AF65-F5344CB8AC3E}">
        <p14:creationId xmlns:p14="http://schemas.microsoft.com/office/powerpoint/2010/main" xmlns="" val="3034070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10515600" cy="5982789"/>
          </a:xfrm>
        </p:spPr>
        <p:txBody>
          <a:bodyPr>
            <a:normAutofit/>
          </a:bodyPr>
          <a:lstStyle/>
          <a:p>
            <a:pPr marL="38100" marR="30480">
              <a:lnSpc>
                <a:spcPct val="110000"/>
              </a:lnSpc>
              <a:spcBef>
                <a:spcPts val="100"/>
              </a:spcBef>
              <a:tabLst>
                <a:tab pos="630555" algn="l"/>
                <a:tab pos="2913380" algn="l"/>
                <a:tab pos="3839845" algn="l"/>
                <a:tab pos="5083810" algn="l"/>
                <a:tab pos="5793740" algn="l"/>
                <a:tab pos="6289040" algn="l"/>
                <a:tab pos="7215505" algn="l"/>
              </a:tabLst>
            </a:pPr>
            <a:r>
              <a:rPr lang="en-US" b="1" spc="-5" dirty="0">
                <a:latin typeface="Times New Roman"/>
                <a:cs typeface="Times New Roman"/>
              </a:rPr>
              <a:t>II)	</a:t>
            </a:r>
            <a:r>
              <a:rPr lang="en-US" b="1" spc="-10" dirty="0">
                <a:latin typeface="Times New Roman"/>
                <a:cs typeface="Times New Roman"/>
              </a:rPr>
              <a:t>U</a:t>
            </a:r>
            <a:r>
              <a:rPr lang="en-US" b="1" dirty="0">
                <a:latin typeface="Times New Roman"/>
                <a:cs typeface="Times New Roman"/>
              </a:rPr>
              <a:t>n</a:t>
            </a:r>
            <a:r>
              <a:rPr lang="en-US" b="1" spc="-5" dirty="0">
                <a:latin typeface="Times New Roman"/>
                <a:cs typeface="Times New Roman"/>
              </a:rPr>
              <a:t>s</a:t>
            </a:r>
            <a:r>
              <a:rPr lang="en-US" b="1" dirty="0">
                <a:latin typeface="Times New Roman"/>
                <a:cs typeface="Times New Roman"/>
              </a:rPr>
              <a:t>a</a:t>
            </a:r>
            <a:r>
              <a:rPr lang="en-US" b="1" spc="-5" dirty="0">
                <a:latin typeface="Times New Roman"/>
                <a:cs typeface="Times New Roman"/>
              </a:rPr>
              <a:t>t</a:t>
            </a:r>
            <a:r>
              <a:rPr lang="en-US" b="1" dirty="0">
                <a:latin typeface="Times New Roman"/>
                <a:cs typeface="Times New Roman"/>
              </a:rPr>
              <a:t>u</a:t>
            </a:r>
            <a:r>
              <a:rPr lang="en-US" b="1" spc="-15" dirty="0">
                <a:latin typeface="Times New Roman"/>
                <a:cs typeface="Times New Roman"/>
              </a:rPr>
              <a:t>r</a:t>
            </a:r>
            <a:r>
              <a:rPr lang="en-US" b="1" dirty="0">
                <a:latin typeface="Times New Roman"/>
                <a:cs typeface="Times New Roman"/>
              </a:rPr>
              <a:t>a</a:t>
            </a:r>
            <a:r>
              <a:rPr lang="en-US" b="1" spc="-5" dirty="0">
                <a:latin typeface="Times New Roman"/>
                <a:cs typeface="Times New Roman"/>
              </a:rPr>
              <a:t>t</a:t>
            </a:r>
            <a:r>
              <a:rPr lang="en-US" b="1" spc="-15" dirty="0">
                <a:latin typeface="Times New Roman"/>
                <a:cs typeface="Times New Roman"/>
              </a:rPr>
              <a:t>e</a:t>
            </a:r>
            <a:r>
              <a:rPr lang="en-US" b="1" dirty="0">
                <a:latin typeface="Times New Roman"/>
                <a:cs typeface="Times New Roman"/>
              </a:rPr>
              <a:t>d</a:t>
            </a:r>
            <a:r>
              <a:rPr lang="en-US" b="1" spc="-10" dirty="0">
                <a:latin typeface="Times New Roman"/>
                <a:cs typeface="Times New Roman"/>
              </a:rPr>
              <a:t>,</a:t>
            </a:r>
            <a:r>
              <a:rPr lang="en-US" spc="-5" dirty="0">
                <a:latin typeface="Times New Roman"/>
                <a:cs typeface="Times New Roman"/>
              </a:rPr>
              <a:t>:</a:t>
            </a:r>
            <a:r>
              <a:rPr lang="en-US" dirty="0">
                <a:latin typeface="Times New Roman"/>
                <a:cs typeface="Times New Roman"/>
              </a:rPr>
              <a:t>	</a:t>
            </a:r>
            <a:r>
              <a:rPr lang="en-US" spc="-10" dirty="0">
                <a:latin typeface="Times New Roman"/>
                <a:cs typeface="Times New Roman"/>
              </a:rPr>
              <a:t>T</a:t>
            </a:r>
            <a:r>
              <a:rPr lang="en-US" dirty="0">
                <a:latin typeface="Times New Roman"/>
                <a:cs typeface="Times New Roman"/>
              </a:rPr>
              <a:t>h</a:t>
            </a:r>
            <a:r>
              <a:rPr lang="en-US" spc="-15" dirty="0">
                <a:latin typeface="Times New Roman"/>
                <a:cs typeface="Times New Roman"/>
              </a:rPr>
              <a:t>e</a:t>
            </a:r>
            <a:r>
              <a:rPr lang="en-US" spc="-5" dirty="0">
                <a:latin typeface="Times New Roman"/>
                <a:cs typeface="Times New Roman"/>
              </a:rPr>
              <a:t>y</a:t>
            </a:r>
            <a:r>
              <a:rPr lang="en-US" dirty="0">
                <a:latin typeface="Times New Roman"/>
                <a:cs typeface="Times New Roman"/>
              </a:rPr>
              <a:t>	</a:t>
            </a:r>
            <a:r>
              <a:rPr lang="en-US" spc="-15" dirty="0">
                <a:latin typeface="Times New Roman"/>
                <a:cs typeface="Times New Roman"/>
              </a:rPr>
              <a:t>c</a:t>
            </a:r>
            <a:r>
              <a:rPr lang="en-US" dirty="0">
                <a:latin typeface="Times New Roman"/>
                <a:cs typeface="Times New Roman"/>
              </a:rPr>
              <a:t>on</a:t>
            </a:r>
            <a:r>
              <a:rPr lang="en-US" spc="-5" dirty="0">
                <a:latin typeface="Times New Roman"/>
                <a:cs typeface="Times New Roman"/>
              </a:rPr>
              <a:t>t</a:t>
            </a:r>
            <a:r>
              <a:rPr lang="en-US" spc="-15" dirty="0">
                <a:latin typeface="Times New Roman"/>
                <a:cs typeface="Times New Roman"/>
              </a:rPr>
              <a:t>a</a:t>
            </a:r>
            <a:r>
              <a:rPr lang="en-US" spc="-5" dirty="0">
                <a:latin typeface="Times New Roman"/>
                <a:cs typeface="Times New Roman"/>
              </a:rPr>
              <a:t>in</a:t>
            </a:r>
            <a:r>
              <a:rPr lang="en-US" dirty="0">
                <a:latin typeface="Times New Roman"/>
                <a:cs typeface="Times New Roman"/>
              </a:rPr>
              <a:t>	on</a:t>
            </a:r>
            <a:r>
              <a:rPr lang="en-US" spc="-5" dirty="0">
                <a:latin typeface="Times New Roman"/>
                <a:cs typeface="Times New Roman"/>
              </a:rPr>
              <a:t>e</a:t>
            </a:r>
            <a:r>
              <a:rPr lang="en-US" dirty="0">
                <a:latin typeface="Times New Roman"/>
                <a:cs typeface="Times New Roman"/>
              </a:rPr>
              <a:t>	o</a:t>
            </a:r>
            <a:r>
              <a:rPr lang="en-US" spc="-5" dirty="0">
                <a:latin typeface="Times New Roman"/>
                <a:cs typeface="Times New Roman"/>
              </a:rPr>
              <a:t>r</a:t>
            </a:r>
            <a:r>
              <a:rPr lang="en-US" dirty="0">
                <a:latin typeface="Times New Roman"/>
                <a:cs typeface="Times New Roman"/>
              </a:rPr>
              <a:t>	</a:t>
            </a:r>
            <a:r>
              <a:rPr lang="en-US" spc="-25" dirty="0">
                <a:latin typeface="Times New Roman"/>
                <a:cs typeface="Times New Roman"/>
              </a:rPr>
              <a:t>m</a:t>
            </a:r>
            <a:r>
              <a:rPr lang="en-US" dirty="0">
                <a:latin typeface="Times New Roman"/>
                <a:cs typeface="Times New Roman"/>
              </a:rPr>
              <a:t>o</a:t>
            </a:r>
            <a:r>
              <a:rPr lang="en-US" spc="-5" dirty="0">
                <a:latin typeface="Times New Roman"/>
                <a:cs typeface="Times New Roman"/>
              </a:rPr>
              <a:t>re</a:t>
            </a:r>
            <a:r>
              <a:rPr lang="en-US" dirty="0">
                <a:latin typeface="Times New Roman"/>
                <a:cs typeface="Times New Roman"/>
              </a:rPr>
              <a:t>	doub</a:t>
            </a:r>
            <a:r>
              <a:rPr lang="en-US" spc="-5" dirty="0">
                <a:latin typeface="Times New Roman"/>
                <a:cs typeface="Times New Roman"/>
              </a:rPr>
              <a:t>le  </a:t>
            </a:r>
            <a:r>
              <a:rPr lang="en-US" dirty="0">
                <a:latin typeface="Times New Roman"/>
                <a:cs typeface="Times New Roman"/>
              </a:rPr>
              <a:t>bonds</a:t>
            </a:r>
          </a:p>
          <a:p>
            <a:pPr marL="38100">
              <a:lnSpc>
                <a:spcPct val="100000"/>
              </a:lnSpc>
              <a:spcBef>
                <a:spcPts val="335"/>
              </a:spcBef>
            </a:pPr>
            <a:r>
              <a:rPr lang="en-US" b="1" dirty="0">
                <a:latin typeface="Times New Roman"/>
                <a:cs typeface="Times New Roman"/>
              </a:rPr>
              <a:t>a)</a:t>
            </a:r>
            <a:r>
              <a:rPr lang="en-US" b="1" spc="-25" dirty="0">
                <a:latin typeface="Times New Roman"/>
                <a:cs typeface="Times New Roman"/>
              </a:rPr>
              <a:t> </a:t>
            </a:r>
            <a:r>
              <a:rPr lang="en-US" b="1" spc="-5" dirty="0">
                <a:latin typeface="Times New Roman"/>
                <a:cs typeface="Times New Roman"/>
              </a:rPr>
              <a:t>Monounsaturated,(</a:t>
            </a:r>
            <a:r>
              <a:rPr lang="en-US" spc="-15" dirty="0" err="1">
                <a:latin typeface="Times New Roman"/>
                <a:cs typeface="Times New Roman"/>
              </a:rPr>
              <a:t>monoethenoid</a:t>
            </a:r>
            <a:r>
              <a:rPr lang="en-US" spc="-15" dirty="0">
                <a:latin typeface="Times New Roman"/>
                <a:cs typeface="Times New Roman"/>
              </a:rPr>
              <a:t>, </a:t>
            </a:r>
            <a:r>
              <a:rPr lang="en-US" spc="-15" dirty="0" err="1">
                <a:latin typeface="Times New Roman"/>
                <a:cs typeface="Times New Roman"/>
              </a:rPr>
              <a:t>monoenoic</a:t>
            </a:r>
            <a:r>
              <a:rPr lang="en-US" dirty="0"/>
              <a:t>) </a:t>
            </a:r>
            <a:r>
              <a:rPr lang="en-US" b="1" spc="-15" dirty="0">
                <a:latin typeface="Times New Roman"/>
                <a:cs typeface="Times New Roman"/>
              </a:rPr>
              <a:t> </a:t>
            </a:r>
            <a:r>
              <a:rPr lang="en-US" dirty="0">
                <a:latin typeface="Times New Roman"/>
                <a:cs typeface="Times New Roman"/>
              </a:rPr>
              <a:t>C</a:t>
            </a:r>
            <a:r>
              <a:rPr lang="en-US" baseline="-21021" dirty="0">
                <a:latin typeface="Times New Roman"/>
                <a:cs typeface="Times New Roman"/>
              </a:rPr>
              <a:t>n</a:t>
            </a:r>
            <a:r>
              <a:rPr lang="en-US" dirty="0">
                <a:latin typeface="Times New Roman"/>
                <a:cs typeface="Times New Roman"/>
              </a:rPr>
              <a:t>H</a:t>
            </a:r>
            <a:r>
              <a:rPr lang="en-US" baseline="-21021" dirty="0">
                <a:latin typeface="Times New Roman"/>
                <a:cs typeface="Times New Roman"/>
              </a:rPr>
              <a:t>2n-1</a:t>
            </a:r>
            <a:r>
              <a:rPr lang="en-US" dirty="0">
                <a:latin typeface="Times New Roman"/>
                <a:cs typeface="Times New Roman"/>
              </a:rPr>
              <a:t>COOH</a:t>
            </a:r>
          </a:p>
          <a:p>
            <a:pPr marL="38100">
              <a:lnSpc>
                <a:spcPct val="100000"/>
              </a:lnSpc>
              <a:spcBef>
                <a:spcPts val="335"/>
              </a:spcBef>
            </a:pPr>
            <a:r>
              <a:rPr lang="en-US" i="1" spc="-5" dirty="0">
                <a:latin typeface="Times New Roman"/>
                <a:cs typeface="Times New Roman"/>
              </a:rPr>
              <a:t>Examples:</a:t>
            </a:r>
            <a:endParaRPr lang="en-US" dirty="0">
              <a:latin typeface="Times New Roman"/>
              <a:cs typeface="Times New Roman"/>
            </a:endParaRPr>
          </a:p>
          <a:p>
            <a:pPr marL="162560" indent="-125095">
              <a:lnSpc>
                <a:spcPct val="100000"/>
              </a:lnSpc>
              <a:spcBef>
                <a:spcPts val="335"/>
              </a:spcBef>
              <a:buClr>
                <a:srgbClr val="9BBB58"/>
              </a:buClr>
              <a:buSzPct val="96428"/>
              <a:buFont typeface="Arial MT"/>
              <a:buChar char="•"/>
              <a:tabLst>
                <a:tab pos="163195" algn="l"/>
              </a:tabLst>
            </a:pPr>
            <a:r>
              <a:rPr lang="en-US" b="1" spc="-5" dirty="0" err="1">
                <a:solidFill>
                  <a:srgbClr val="1E487C"/>
                </a:solidFill>
                <a:latin typeface="Times New Roman"/>
                <a:cs typeface="Times New Roman"/>
              </a:rPr>
              <a:t>Palmitoleic</a:t>
            </a:r>
            <a:r>
              <a:rPr lang="en-US" b="1" spc="-10" dirty="0">
                <a:solidFill>
                  <a:srgbClr val="1E487C"/>
                </a:solidFill>
                <a:latin typeface="Times New Roman"/>
                <a:cs typeface="Times New Roman"/>
              </a:rPr>
              <a:t> </a:t>
            </a:r>
            <a:r>
              <a:rPr lang="en-US" b="1" spc="-5" dirty="0">
                <a:solidFill>
                  <a:srgbClr val="1E487C"/>
                </a:solidFill>
                <a:latin typeface="Times New Roman"/>
                <a:cs typeface="Times New Roman"/>
              </a:rPr>
              <a:t>acid:</a:t>
            </a:r>
            <a:r>
              <a:rPr lang="en-US" spc="-5" dirty="0">
                <a:latin typeface="Times New Roman"/>
                <a:cs typeface="Times New Roman"/>
              </a:rPr>
              <a:t>CH</a:t>
            </a:r>
            <a:r>
              <a:rPr lang="en-US" spc="-7" baseline="-21021" dirty="0">
                <a:latin typeface="Times New Roman"/>
                <a:cs typeface="Times New Roman"/>
              </a:rPr>
              <a:t>3</a:t>
            </a:r>
            <a:r>
              <a:rPr lang="en-US" spc="-5" dirty="0">
                <a:latin typeface="Times New Roman"/>
                <a:cs typeface="Times New Roman"/>
              </a:rPr>
              <a:t>-(CH</a:t>
            </a:r>
            <a:r>
              <a:rPr lang="en-US" spc="-7" baseline="-21021" dirty="0">
                <a:latin typeface="Times New Roman"/>
                <a:cs typeface="Times New Roman"/>
              </a:rPr>
              <a:t>2</a:t>
            </a:r>
            <a:r>
              <a:rPr lang="en-US" spc="-5" dirty="0">
                <a:latin typeface="Times New Roman"/>
                <a:cs typeface="Times New Roman"/>
              </a:rPr>
              <a:t>)</a:t>
            </a:r>
            <a:r>
              <a:rPr lang="en-US" spc="-7" baseline="-21021" dirty="0">
                <a:latin typeface="Times New Roman"/>
                <a:cs typeface="Times New Roman"/>
              </a:rPr>
              <a:t>5</a:t>
            </a:r>
            <a:r>
              <a:rPr lang="en-US" spc="-5" dirty="0">
                <a:latin typeface="Times New Roman"/>
                <a:cs typeface="Times New Roman"/>
              </a:rPr>
              <a:t>-CH=CH-(CH</a:t>
            </a:r>
            <a:r>
              <a:rPr lang="en-US" spc="-7" baseline="-21021" dirty="0">
                <a:latin typeface="Times New Roman"/>
                <a:cs typeface="Times New Roman"/>
              </a:rPr>
              <a:t>2</a:t>
            </a:r>
            <a:r>
              <a:rPr lang="en-US" spc="-5" dirty="0">
                <a:latin typeface="Times New Roman"/>
                <a:cs typeface="Times New Roman"/>
              </a:rPr>
              <a:t>)</a:t>
            </a:r>
            <a:r>
              <a:rPr lang="en-US" spc="-7" baseline="-21021" dirty="0">
                <a:latin typeface="Times New Roman"/>
                <a:cs typeface="Times New Roman"/>
              </a:rPr>
              <a:t>7</a:t>
            </a:r>
            <a:r>
              <a:rPr lang="en-US" spc="-5" dirty="0">
                <a:latin typeface="Times New Roman"/>
                <a:cs typeface="Times New Roman"/>
              </a:rPr>
              <a:t>-COOH</a:t>
            </a:r>
          </a:p>
          <a:p>
            <a:pPr marL="135890">
              <a:lnSpc>
                <a:spcPct val="100000"/>
              </a:lnSpc>
              <a:spcBef>
                <a:spcPts val="434"/>
              </a:spcBef>
            </a:pPr>
            <a:r>
              <a:rPr lang="en-US" b="1" spc="-5" dirty="0">
                <a:solidFill>
                  <a:srgbClr val="1E487C"/>
                </a:solidFill>
                <a:latin typeface="Times New Roman"/>
                <a:cs typeface="Times New Roman"/>
              </a:rPr>
              <a:t>Oleic</a:t>
            </a:r>
            <a:r>
              <a:rPr lang="en-US" b="1" spc="-60" dirty="0">
                <a:solidFill>
                  <a:srgbClr val="1E487C"/>
                </a:solidFill>
                <a:latin typeface="Times New Roman"/>
                <a:cs typeface="Times New Roman"/>
              </a:rPr>
              <a:t> </a:t>
            </a:r>
            <a:r>
              <a:rPr lang="en-US" b="1" spc="-5" dirty="0">
                <a:solidFill>
                  <a:srgbClr val="1E487C"/>
                </a:solidFill>
                <a:latin typeface="Times New Roman"/>
                <a:cs typeface="Times New Roman"/>
              </a:rPr>
              <a:t>acid:</a:t>
            </a:r>
            <a:r>
              <a:rPr lang="en-US" spc="-5" dirty="0">
                <a:latin typeface="Times New Roman"/>
                <a:cs typeface="Times New Roman"/>
              </a:rPr>
              <a:t>CH</a:t>
            </a:r>
            <a:r>
              <a:rPr lang="en-US" spc="-7" baseline="-21021" dirty="0">
                <a:latin typeface="Times New Roman"/>
                <a:cs typeface="Times New Roman"/>
              </a:rPr>
              <a:t>3</a:t>
            </a:r>
            <a:r>
              <a:rPr lang="en-US" spc="-5" dirty="0">
                <a:latin typeface="Times New Roman"/>
                <a:cs typeface="Times New Roman"/>
              </a:rPr>
              <a:t>-(CH</a:t>
            </a:r>
            <a:r>
              <a:rPr lang="en-US" spc="-7" baseline="-21021" dirty="0">
                <a:latin typeface="Times New Roman"/>
                <a:cs typeface="Times New Roman"/>
              </a:rPr>
              <a:t>2</a:t>
            </a:r>
            <a:r>
              <a:rPr lang="en-US" spc="-5" dirty="0">
                <a:latin typeface="Times New Roman"/>
                <a:cs typeface="Times New Roman"/>
              </a:rPr>
              <a:t>)</a:t>
            </a:r>
            <a:r>
              <a:rPr lang="en-US" spc="-7" baseline="-21021" dirty="0">
                <a:latin typeface="Times New Roman"/>
                <a:cs typeface="Times New Roman"/>
              </a:rPr>
              <a:t>7</a:t>
            </a:r>
            <a:r>
              <a:rPr lang="en-US" spc="-5" dirty="0">
                <a:latin typeface="Times New Roman"/>
                <a:cs typeface="Times New Roman"/>
              </a:rPr>
              <a:t>-CH=CH-(CH</a:t>
            </a:r>
            <a:r>
              <a:rPr lang="en-US" spc="-7" baseline="-21021" dirty="0">
                <a:latin typeface="Times New Roman"/>
                <a:cs typeface="Times New Roman"/>
              </a:rPr>
              <a:t>2</a:t>
            </a:r>
            <a:r>
              <a:rPr lang="en-US" spc="-5" dirty="0">
                <a:latin typeface="Times New Roman"/>
                <a:cs typeface="Times New Roman"/>
              </a:rPr>
              <a:t>)</a:t>
            </a:r>
            <a:r>
              <a:rPr lang="en-US" spc="-7" baseline="-21021" dirty="0">
                <a:latin typeface="Times New Roman"/>
                <a:cs typeface="Times New Roman"/>
              </a:rPr>
              <a:t>7</a:t>
            </a:r>
            <a:r>
              <a:rPr lang="en-US" spc="-5" dirty="0">
                <a:latin typeface="Times New Roman"/>
                <a:cs typeface="Times New Roman"/>
              </a:rPr>
              <a:t>-COOH</a:t>
            </a:r>
            <a:endParaRPr lang="en-US" dirty="0">
              <a:latin typeface="Times New Roman"/>
              <a:cs typeface="Times New Roman"/>
            </a:endParaRPr>
          </a:p>
          <a:p>
            <a:pPr marL="137160" indent="-125095">
              <a:lnSpc>
                <a:spcPct val="100000"/>
              </a:lnSpc>
              <a:spcBef>
                <a:spcPts val="335"/>
              </a:spcBef>
              <a:buClr>
                <a:srgbClr val="9BBB58"/>
              </a:buClr>
              <a:buSzPct val="96428"/>
              <a:buFont typeface="Arial MT"/>
              <a:buChar char="•"/>
              <a:tabLst>
                <a:tab pos="137795" algn="l"/>
              </a:tabLst>
            </a:pPr>
            <a:r>
              <a:rPr lang="en-US" b="1" spc="-5" dirty="0" err="1">
                <a:solidFill>
                  <a:srgbClr val="1E487C"/>
                </a:solidFill>
                <a:latin typeface="Times New Roman"/>
                <a:cs typeface="Times New Roman"/>
              </a:rPr>
              <a:t>Nervonic</a:t>
            </a:r>
            <a:r>
              <a:rPr lang="en-US" b="1" spc="-70" dirty="0">
                <a:solidFill>
                  <a:srgbClr val="1E487C"/>
                </a:solidFill>
                <a:latin typeface="Times New Roman"/>
                <a:cs typeface="Times New Roman"/>
              </a:rPr>
              <a:t> </a:t>
            </a:r>
            <a:r>
              <a:rPr lang="en-US" b="1" spc="-5" dirty="0">
                <a:solidFill>
                  <a:srgbClr val="1E487C"/>
                </a:solidFill>
                <a:latin typeface="Times New Roman"/>
                <a:cs typeface="Times New Roman"/>
              </a:rPr>
              <a:t>acid:</a:t>
            </a:r>
            <a:r>
              <a:rPr lang="en-US" spc="-5" dirty="0">
                <a:latin typeface="Times New Roman"/>
                <a:cs typeface="Times New Roman"/>
              </a:rPr>
              <a:t>CH</a:t>
            </a:r>
            <a:r>
              <a:rPr lang="en-US" spc="-7" baseline="-21021" dirty="0">
                <a:latin typeface="Times New Roman"/>
                <a:cs typeface="Times New Roman"/>
              </a:rPr>
              <a:t>3</a:t>
            </a:r>
            <a:r>
              <a:rPr lang="en-US" spc="-5" dirty="0">
                <a:latin typeface="Times New Roman"/>
                <a:cs typeface="Times New Roman"/>
              </a:rPr>
              <a:t>-(CH</a:t>
            </a:r>
            <a:r>
              <a:rPr lang="en-US" spc="-7" baseline="-21021" dirty="0">
                <a:latin typeface="Times New Roman"/>
                <a:cs typeface="Times New Roman"/>
              </a:rPr>
              <a:t>2</a:t>
            </a:r>
            <a:r>
              <a:rPr lang="en-US" spc="-5" dirty="0">
                <a:latin typeface="Times New Roman"/>
                <a:cs typeface="Times New Roman"/>
              </a:rPr>
              <a:t>)</a:t>
            </a:r>
            <a:r>
              <a:rPr lang="en-US" spc="-7" baseline="-21021" dirty="0">
                <a:latin typeface="Times New Roman"/>
                <a:cs typeface="Times New Roman"/>
              </a:rPr>
              <a:t>7</a:t>
            </a:r>
            <a:r>
              <a:rPr lang="en-US" spc="-5" dirty="0">
                <a:latin typeface="Times New Roman"/>
                <a:cs typeface="Times New Roman"/>
              </a:rPr>
              <a:t>-CH=CH-(CH</a:t>
            </a:r>
            <a:r>
              <a:rPr lang="en-US" spc="-7" baseline="-21021" dirty="0">
                <a:latin typeface="Times New Roman"/>
                <a:cs typeface="Times New Roman"/>
              </a:rPr>
              <a:t>2</a:t>
            </a:r>
            <a:r>
              <a:rPr lang="en-US" spc="-5" dirty="0">
                <a:latin typeface="Times New Roman"/>
                <a:cs typeface="Times New Roman"/>
              </a:rPr>
              <a:t>)</a:t>
            </a:r>
            <a:r>
              <a:rPr lang="en-US" spc="-7" baseline="-21021" dirty="0">
                <a:latin typeface="Times New Roman"/>
                <a:cs typeface="Times New Roman"/>
              </a:rPr>
              <a:t>13</a:t>
            </a:r>
            <a:r>
              <a:rPr lang="en-US" spc="-5" dirty="0">
                <a:latin typeface="Times New Roman"/>
                <a:cs typeface="Times New Roman"/>
              </a:rPr>
              <a:t>-COOH</a:t>
            </a:r>
            <a:endParaRPr lang="en-US" dirty="0">
              <a:latin typeface="Times New Roman"/>
              <a:cs typeface="Times New Roman"/>
            </a:endParaRPr>
          </a:p>
          <a:p>
            <a:r>
              <a:rPr lang="en-US" b="1" u="none" dirty="0">
                <a:latin typeface="Times New Roman"/>
                <a:cs typeface="Times New Roman"/>
              </a:rPr>
              <a:t>b)</a:t>
            </a:r>
            <a:r>
              <a:rPr lang="en-US" b="1" u="none" spc="-30" dirty="0">
                <a:latin typeface="Times New Roman"/>
                <a:cs typeface="Times New Roman"/>
              </a:rPr>
              <a:t> </a:t>
            </a:r>
            <a:r>
              <a:rPr lang="en-US" b="1" u="none" dirty="0">
                <a:latin typeface="Times New Roman"/>
                <a:cs typeface="Times New Roman"/>
              </a:rPr>
              <a:t>Polyunsaturated,</a:t>
            </a:r>
            <a:r>
              <a:rPr lang="en-US" b="1" u="none" spc="-50" dirty="0">
                <a:latin typeface="Times New Roman"/>
                <a:cs typeface="Times New Roman"/>
              </a:rPr>
              <a:t> </a:t>
            </a:r>
            <a:r>
              <a:rPr lang="en-US" dirty="0"/>
              <a:t>(</a:t>
            </a:r>
            <a:r>
              <a:rPr lang="en-US" dirty="0" err="1"/>
              <a:t>polyethenoid</a:t>
            </a:r>
            <a:r>
              <a:rPr lang="en-US" dirty="0"/>
              <a:t>, </a:t>
            </a:r>
            <a:r>
              <a:rPr lang="en-US" dirty="0" err="1"/>
              <a:t>polyenoic</a:t>
            </a:r>
            <a:r>
              <a:rPr lang="en-US" dirty="0"/>
              <a:t>) </a:t>
            </a:r>
            <a:r>
              <a:rPr lang="en-US" b="1" u="none" dirty="0">
                <a:latin typeface="Times New Roman"/>
                <a:cs typeface="Times New Roman"/>
              </a:rPr>
              <a:t>(Essential</a:t>
            </a:r>
            <a:r>
              <a:rPr lang="en-US" b="1" u="none" spc="-45" dirty="0">
                <a:latin typeface="Times New Roman"/>
                <a:cs typeface="Times New Roman"/>
              </a:rPr>
              <a:t> </a:t>
            </a:r>
            <a:r>
              <a:rPr lang="en-US" b="1" u="none" dirty="0">
                <a:latin typeface="Times New Roman"/>
                <a:cs typeface="Times New Roman"/>
              </a:rPr>
              <a:t>fatty</a:t>
            </a:r>
            <a:r>
              <a:rPr lang="en-US" b="1" u="none" spc="-10" dirty="0">
                <a:latin typeface="Times New Roman"/>
                <a:cs typeface="Times New Roman"/>
              </a:rPr>
              <a:t> </a:t>
            </a:r>
            <a:r>
              <a:rPr lang="en-US" b="1" u="none" dirty="0">
                <a:latin typeface="Times New Roman"/>
                <a:cs typeface="Times New Roman"/>
              </a:rPr>
              <a:t>acids)</a:t>
            </a:r>
          </a:p>
          <a:p>
            <a:pPr marL="12700" marR="784860">
              <a:lnSpc>
                <a:spcPct val="120000"/>
              </a:lnSpc>
              <a:spcBef>
                <a:spcPts val="100"/>
              </a:spcBef>
            </a:pPr>
            <a:r>
              <a:rPr lang="en-US" spc="-15" dirty="0">
                <a:latin typeface="Times New Roman"/>
                <a:cs typeface="Times New Roman"/>
              </a:rPr>
              <a:t>contain more than 1 double bond </a:t>
            </a:r>
          </a:p>
          <a:p>
            <a:r>
              <a:rPr lang="en-US" spc="-15" dirty="0">
                <a:latin typeface="Times New Roman"/>
                <a:cs typeface="Times New Roman"/>
              </a:rPr>
              <a:t>Linoleic Acid</a:t>
            </a:r>
          </a:p>
          <a:p>
            <a:r>
              <a:rPr lang="en-US" spc="-15" dirty="0">
                <a:latin typeface="Times New Roman"/>
                <a:cs typeface="Times New Roman"/>
              </a:rPr>
              <a:t>Alpha </a:t>
            </a:r>
            <a:r>
              <a:rPr lang="en-US" spc="-15" dirty="0" err="1">
                <a:latin typeface="Times New Roman"/>
                <a:cs typeface="Times New Roman"/>
              </a:rPr>
              <a:t>Linolenic</a:t>
            </a:r>
            <a:r>
              <a:rPr lang="en-US" spc="-15" dirty="0">
                <a:latin typeface="Times New Roman"/>
                <a:cs typeface="Times New Roman"/>
              </a:rPr>
              <a:t> Acid (ALA)</a:t>
            </a:r>
          </a:p>
          <a:p>
            <a:r>
              <a:rPr lang="en-US" spc="-15" dirty="0" err="1">
                <a:latin typeface="Times New Roman"/>
                <a:cs typeface="Times New Roman"/>
              </a:rPr>
              <a:t>Arachidonic</a:t>
            </a:r>
            <a:endParaRPr lang="en-US" spc="-15" dirty="0">
              <a:latin typeface="Times New Roman"/>
              <a:cs typeface="Times New Roman"/>
            </a:endParaRPr>
          </a:p>
          <a:p>
            <a:pPr marL="0" indent="0">
              <a:buNone/>
            </a:pPr>
            <a:endParaRPr lang="en-US" dirty="0"/>
          </a:p>
          <a:p>
            <a:endParaRPr lang="en-US" dirty="0"/>
          </a:p>
        </p:txBody>
      </p:sp>
    </p:spTree>
    <p:extLst>
      <p:ext uri="{BB962C8B-B14F-4D97-AF65-F5344CB8AC3E}">
        <p14:creationId xmlns:p14="http://schemas.microsoft.com/office/powerpoint/2010/main" xmlns="" val="2476958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98" y="0"/>
            <a:ext cx="11836002" cy="992777"/>
          </a:xfrm>
        </p:spPr>
        <p:txBody>
          <a:bodyPr>
            <a:normAutofit fontScale="90000"/>
          </a:bodyPr>
          <a:lstStyle/>
          <a:p>
            <a:pPr algn="ctr"/>
            <a:r>
              <a:rPr lang="en-US" sz="4000" b="1" dirty="0" smtClean="0">
                <a:solidFill>
                  <a:srgbClr val="FF0000"/>
                </a:solidFill>
              </a:rPr>
              <a:t>The </a:t>
            </a:r>
            <a:r>
              <a:rPr lang="en-US" sz="4000" b="1" dirty="0">
                <a:solidFill>
                  <a:srgbClr val="FF0000"/>
                </a:solidFill>
              </a:rPr>
              <a:t>structures and nomenclature of the fatty acids</a:t>
            </a:r>
          </a:p>
        </p:txBody>
      </p:sp>
      <p:pic>
        <p:nvPicPr>
          <p:cNvPr id="4" name="Content Placeholder 3"/>
          <p:cNvPicPr>
            <a:picLocks noGrp="1" noChangeAspect="1"/>
          </p:cNvPicPr>
          <p:nvPr>
            <p:ph idx="1"/>
          </p:nvPr>
        </p:nvPicPr>
        <p:blipFill>
          <a:blip r:embed="rId2"/>
          <a:stretch>
            <a:fillRect/>
          </a:stretch>
        </p:blipFill>
        <p:spPr>
          <a:xfrm>
            <a:off x="276497" y="1688784"/>
            <a:ext cx="10515600" cy="2456586"/>
          </a:xfrm>
          <a:prstGeom prst="rect">
            <a:avLst/>
          </a:prstGeom>
        </p:spPr>
      </p:pic>
      <p:pic>
        <p:nvPicPr>
          <p:cNvPr id="5" name="Picture 4"/>
          <p:cNvPicPr>
            <a:picLocks noChangeAspect="1"/>
          </p:cNvPicPr>
          <p:nvPr/>
        </p:nvPicPr>
        <p:blipFill>
          <a:blip r:embed="rId3"/>
          <a:stretch>
            <a:fillRect/>
          </a:stretch>
        </p:blipFill>
        <p:spPr>
          <a:xfrm>
            <a:off x="692331" y="4203188"/>
            <a:ext cx="10136777" cy="2324100"/>
          </a:xfrm>
          <a:prstGeom prst="rect">
            <a:avLst/>
          </a:prstGeom>
        </p:spPr>
      </p:pic>
    </p:spTree>
    <p:extLst>
      <p:ext uri="{BB962C8B-B14F-4D97-AF65-F5344CB8AC3E}">
        <p14:creationId xmlns:p14="http://schemas.microsoft.com/office/powerpoint/2010/main" xmlns="" val="829327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818"/>
            <a:ext cx="10515600" cy="1031966"/>
          </a:xfrm>
        </p:spPr>
        <p:txBody>
          <a:bodyPr/>
          <a:lstStyle/>
          <a:p>
            <a:pPr algn="ctr"/>
            <a:r>
              <a:rPr lang="en-US" b="1" dirty="0" smtClean="0">
                <a:solidFill>
                  <a:srgbClr val="FF0000"/>
                </a:solidFill>
              </a:rPr>
              <a:t>Omega classification of fatty acid</a:t>
            </a:r>
            <a:endParaRPr lang="en-US" b="1" dirty="0">
              <a:solidFill>
                <a:srgbClr val="FF0000"/>
              </a:solidFill>
            </a:endParaRPr>
          </a:p>
        </p:txBody>
      </p:sp>
      <p:sp>
        <p:nvSpPr>
          <p:cNvPr id="3" name="Content Placeholder 2"/>
          <p:cNvSpPr>
            <a:spLocks noGrp="1"/>
          </p:cNvSpPr>
          <p:nvPr>
            <p:ph idx="1"/>
          </p:nvPr>
        </p:nvSpPr>
        <p:spPr>
          <a:xfrm>
            <a:off x="838200" y="1240971"/>
            <a:ext cx="10515600" cy="4935992"/>
          </a:xfrm>
        </p:spPr>
        <p:txBody>
          <a:bodyPr/>
          <a:lstStyle/>
          <a:p>
            <a:r>
              <a:rPr lang="en-US" dirty="0" smtClean="0"/>
              <a:t>Depending </a:t>
            </a:r>
            <a:r>
              <a:rPr lang="en-US" dirty="0"/>
              <a:t>on the position of first double bond from the terminal end, the fatty acids are again classified into.</a:t>
            </a:r>
          </a:p>
        </p:txBody>
      </p:sp>
      <p:graphicFrame>
        <p:nvGraphicFramePr>
          <p:cNvPr id="5" name="Table 4"/>
          <p:cNvGraphicFramePr>
            <a:graphicFrameLocks noGrp="1"/>
          </p:cNvGraphicFramePr>
          <p:nvPr>
            <p:extLst>
              <p:ext uri="{D42A27DB-BD31-4B8C-83A1-F6EECF244321}">
                <p14:modId xmlns:p14="http://schemas.microsoft.com/office/powerpoint/2010/main" xmlns="" val="3668806820"/>
              </p:ext>
            </p:extLst>
          </p:nvPr>
        </p:nvGraphicFramePr>
        <p:xfrm>
          <a:off x="1836057" y="2169995"/>
          <a:ext cx="8128000" cy="4515237"/>
        </p:xfrm>
        <a:graphic>
          <a:graphicData uri="http://schemas.openxmlformats.org/drawingml/2006/table">
            <a:tbl>
              <a:tblPr firstRow="1" bandRow="1">
                <a:tableStyleId>{5940675A-B579-460E-94D1-54222C63F5DA}</a:tableStyleId>
              </a:tblPr>
              <a:tblGrid>
                <a:gridCol w="1507613">
                  <a:extLst>
                    <a:ext uri="{9D8B030D-6E8A-4147-A177-3AD203B41FA5}">
                      <a16:colId xmlns:a16="http://schemas.microsoft.com/office/drawing/2014/main" xmlns="" val="20000"/>
                    </a:ext>
                  </a:extLst>
                </a:gridCol>
                <a:gridCol w="6620387">
                  <a:extLst>
                    <a:ext uri="{9D8B030D-6E8A-4147-A177-3AD203B41FA5}">
                      <a16:colId xmlns:a16="http://schemas.microsoft.com/office/drawing/2014/main" xmlns="" val="20001"/>
                    </a:ext>
                  </a:extLst>
                </a:gridCol>
              </a:tblGrid>
              <a:tr h="1973326">
                <a:tc>
                  <a:txBody>
                    <a:bodyPr/>
                    <a:lstStyle/>
                    <a:p>
                      <a:r>
                        <a:rPr lang="en-US" sz="2800" dirty="0"/>
                        <a:t>ω  3 </a:t>
                      </a:r>
                    </a:p>
                  </a:txBody>
                  <a:tcPr/>
                </a:tc>
                <a:tc>
                  <a:txBody>
                    <a:bodyPr/>
                    <a:lstStyle/>
                    <a:p>
                      <a:r>
                        <a:rPr lang="el-GR" sz="2800" dirty="0"/>
                        <a:t>• α </a:t>
                      </a:r>
                      <a:r>
                        <a:rPr lang="en-US" sz="2800" dirty="0" err="1"/>
                        <a:t>Linolenic</a:t>
                      </a:r>
                      <a:r>
                        <a:rPr lang="en-US" sz="2800" dirty="0"/>
                        <a:t> Acid </a:t>
                      </a:r>
                    </a:p>
                    <a:p>
                      <a:r>
                        <a:rPr lang="en-US" sz="2800" dirty="0"/>
                        <a:t>• </a:t>
                      </a:r>
                      <a:r>
                        <a:rPr lang="en-US" sz="2800" dirty="0" err="1"/>
                        <a:t>Timnodonic</a:t>
                      </a:r>
                      <a:r>
                        <a:rPr lang="en-US" sz="2800" dirty="0"/>
                        <a:t> Acid (</a:t>
                      </a:r>
                      <a:r>
                        <a:rPr lang="en-US" sz="2800" dirty="0" err="1"/>
                        <a:t>Eicosa</a:t>
                      </a:r>
                      <a:r>
                        <a:rPr lang="en-US" sz="2800" dirty="0"/>
                        <a:t> </a:t>
                      </a:r>
                      <a:r>
                        <a:rPr lang="en-US" sz="2800" dirty="0" err="1"/>
                        <a:t>pentaenoic</a:t>
                      </a:r>
                      <a:r>
                        <a:rPr lang="en-US" sz="2800" dirty="0"/>
                        <a:t> Acid) </a:t>
                      </a:r>
                    </a:p>
                    <a:p>
                      <a:r>
                        <a:rPr lang="en-US" sz="2800" dirty="0"/>
                        <a:t>• </a:t>
                      </a:r>
                      <a:r>
                        <a:rPr lang="en-US" sz="2800" dirty="0" err="1"/>
                        <a:t>Cervonic</a:t>
                      </a:r>
                      <a:r>
                        <a:rPr lang="en-US" sz="2800" dirty="0"/>
                        <a:t> Acid (</a:t>
                      </a:r>
                      <a:r>
                        <a:rPr lang="en-US" sz="2800" dirty="0" err="1"/>
                        <a:t>Docosa</a:t>
                      </a:r>
                      <a:r>
                        <a:rPr lang="en-US" sz="2800" dirty="0"/>
                        <a:t> </a:t>
                      </a:r>
                      <a:r>
                        <a:rPr lang="en-US" sz="2800" dirty="0" err="1"/>
                        <a:t>Hexaenoic</a:t>
                      </a:r>
                      <a:r>
                        <a:rPr lang="en-US" sz="2800" dirty="0"/>
                        <a:t> Acid) (DHA)</a:t>
                      </a:r>
                    </a:p>
                  </a:txBody>
                  <a:tcPr/>
                </a:tc>
                <a:extLst>
                  <a:ext uri="{0D108BD9-81ED-4DB2-BD59-A6C34878D82A}">
                    <a16:rowId xmlns:a16="http://schemas.microsoft.com/office/drawing/2014/main" xmlns="" val="10000"/>
                  </a:ext>
                </a:extLst>
              </a:tr>
              <a:tr h="1505079">
                <a:tc>
                  <a:txBody>
                    <a:bodyPr/>
                    <a:lstStyle/>
                    <a:p>
                      <a:r>
                        <a:rPr lang="en-US" sz="2800" dirty="0"/>
                        <a:t>ω 6 </a:t>
                      </a:r>
                    </a:p>
                  </a:txBody>
                  <a:tcPr/>
                </a:tc>
                <a:tc>
                  <a:txBody>
                    <a:bodyPr/>
                    <a:lstStyle/>
                    <a:p>
                      <a:pPr>
                        <a:buFont typeface="Arial" pitchFamily="34" charset="0"/>
                        <a:buChar char="•"/>
                      </a:pPr>
                      <a:r>
                        <a:rPr lang="en-US" sz="2800" dirty="0"/>
                        <a:t>  Linoleic Acid </a:t>
                      </a:r>
                    </a:p>
                    <a:p>
                      <a:r>
                        <a:rPr lang="en-US" sz="2800" dirty="0"/>
                        <a:t>• </a:t>
                      </a:r>
                      <a:r>
                        <a:rPr lang="en-US" sz="2800" dirty="0" err="1"/>
                        <a:t>Linolenic</a:t>
                      </a:r>
                      <a:r>
                        <a:rPr lang="en-US" sz="2800" dirty="0"/>
                        <a:t> Acid (GLA) </a:t>
                      </a:r>
                    </a:p>
                    <a:p>
                      <a:r>
                        <a:rPr lang="en-US" sz="2800" dirty="0"/>
                        <a:t>• </a:t>
                      </a:r>
                      <a:r>
                        <a:rPr lang="en-US" sz="2800" dirty="0" err="1"/>
                        <a:t>Arachidonic</a:t>
                      </a:r>
                      <a:r>
                        <a:rPr lang="en-US" sz="2800" dirty="0"/>
                        <a:t> Acid</a:t>
                      </a:r>
                    </a:p>
                  </a:txBody>
                  <a:tcPr/>
                </a:tc>
                <a:extLst>
                  <a:ext uri="{0D108BD9-81ED-4DB2-BD59-A6C34878D82A}">
                    <a16:rowId xmlns:a16="http://schemas.microsoft.com/office/drawing/2014/main" xmlns="" val="10001"/>
                  </a:ext>
                </a:extLst>
              </a:tr>
              <a:tr h="1036832">
                <a:tc>
                  <a:txBody>
                    <a:bodyPr/>
                    <a:lstStyle/>
                    <a:p>
                      <a:r>
                        <a:rPr lang="en-US" sz="2800" dirty="0"/>
                        <a:t>ω  9</a:t>
                      </a:r>
                    </a:p>
                  </a:txBody>
                  <a:tcPr/>
                </a:tc>
                <a:tc>
                  <a:txBody>
                    <a:bodyPr/>
                    <a:lstStyle/>
                    <a:p>
                      <a:pPr>
                        <a:buFont typeface="Arial" pitchFamily="34" charset="0"/>
                        <a:buChar char="•"/>
                      </a:pPr>
                      <a:r>
                        <a:rPr lang="en-US" sz="2800" dirty="0"/>
                        <a:t>  Oleic Acid </a:t>
                      </a:r>
                    </a:p>
                    <a:p>
                      <a:r>
                        <a:rPr lang="en-US" sz="2800" dirty="0"/>
                        <a:t>• </a:t>
                      </a:r>
                      <a:r>
                        <a:rPr lang="en-US" sz="2800" dirty="0" err="1"/>
                        <a:t>Elaidic</a:t>
                      </a:r>
                      <a:r>
                        <a:rPr lang="en-US" sz="2800" dirty="0"/>
                        <a:t> Acid</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189838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02275-88BD-4FAD-652F-2D0F20D1B422}"/>
              </a:ext>
            </a:extLst>
          </p:cNvPr>
          <p:cNvSpPr>
            <a:spLocks noGrp="1"/>
          </p:cNvSpPr>
          <p:nvPr>
            <p:ph type="title"/>
          </p:nvPr>
        </p:nvSpPr>
        <p:spPr>
          <a:xfrm>
            <a:off x="838200" y="1"/>
            <a:ext cx="10515600" cy="1166018"/>
          </a:xfrm>
        </p:spPr>
        <p:txBody>
          <a:bodyPr/>
          <a:lstStyle/>
          <a:p>
            <a:pPr algn="ctr"/>
            <a:r>
              <a:rPr lang="en-IN" b="1" dirty="0">
                <a:solidFill>
                  <a:srgbClr val="FF0000"/>
                </a:solidFill>
              </a:rPr>
              <a:t>WHO classification of weight status</a:t>
            </a:r>
          </a:p>
        </p:txBody>
      </p:sp>
      <p:pic>
        <p:nvPicPr>
          <p:cNvPr id="5" name="Content Placeholder 4">
            <a:extLst>
              <a:ext uri="{FF2B5EF4-FFF2-40B4-BE49-F238E27FC236}">
                <a16:creationId xmlns:a16="http://schemas.microsoft.com/office/drawing/2014/main" xmlns="" id="{260B9C8F-ADF3-43EC-A393-E0F8489E423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96779" y="1413164"/>
            <a:ext cx="8889329" cy="4987636"/>
          </a:xfrm>
        </p:spPr>
      </p:pic>
    </p:spTree>
    <p:extLst>
      <p:ext uri="{BB962C8B-B14F-4D97-AF65-F5344CB8AC3E}">
        <p14:creationId xmlns:p14="http://schemas.microsoft.com/office/powerpoint/2010/main" xmlns="" val="2993468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7666" y="0"/>
            <a:ext cx="7110483" cy="689932"/>
          </a:xfrm>
          <a:prstGeom prst="rect">
            <a:avLst/>
          </a:prstGeom>
        </p:spPr>
        <p:txBody>
          <a:bodyPr vert="horz" wrap="square" lIns="0" tIns="12700" rIns="0" bIns="0" rtlCol="0">
            <a:spAutoFit/>
          </a:bodyPr>
          <a:lstStyle/>
          <a:p>
            <a:pPr marL="12700" algn="ctr">
              <a:lnSpc>
                <a:spcPct val="100000"/>
              </a:lnSpc>
              <a:spcBef>
                <a:spcPts val="100"/>
              </a:spcBef>
            </a:pPr>
            <a:r>
              <a:rPr sz="4400" b="1" u="none" spc="-5" dirty="0">
                <a:solidFill>
                  <a:srgbClr val="FF0000"/>
                </a:solidFill>
              </a:rPr>
              <a:t>Essential</a:t>
            </a:r>
            <a:r>
              <a:rPr sz="4400" b="1" u="none" spc="-55" dirty="0">
                <a:solidFill>
                  <a:srgbClr val="FF0000"/>
                </a:solidFill>
              </a:rPr>
              <a:t> </a:t>
            </a:r>
            <a:r>
              <a:rPr sz="4400" b="1" u="none" spc="-45" dirty="0">
                <a:solidFill>
                  <a:srgbClr val="FF0000"/>
                </a:solidFill>
              </a:rPr>
              <a:t>Fatty</a:t>
            </a:r>
            <a:r>
              <a:rPr sz="4400" b="1" u="none" spc="-35" dirty="0">
                <a:solidFill>
                  <a:srgbClr val="FF0000"/>
                </a:solidFill>
              </a:rPr>
              <a:t> </a:t>
            </a:r>
            <a:r>
              <a:rPr sz="4400" b="1" u="none" spc="-5" dirty="0">
                <a:solidFill>
                  <a:srgbClr val="FF0000"/>
                </a:solidFill>
              </a:rPr>
              <a:t>Acid</a:t>
            </a:r>
            <a:endParaRPr sz="4400" b="1">
              <a:solidFill>
                <a:srgbClr val="FF0000"/>
              </a:solidFill>
            </a:endParaRPr>
          </a:p>
        </p:txBody>
      </p:sp>
      <p:sp>
        <p:nvSpPr>
          <p:cNvPr id="3" name="object 3"/>
          <p:cNvSpPr/>
          <p:nvPr/>
        </p:nvSpPr>
        <p:spPr>
          <a:xfrm>
            <a:off x="882539" y="3428769"/>
            <a:ext cx="10425463" cy="3112034"/>
          </a:xfrm>
          <a:custGeom>
            <a:avLst/>
            <a:gdLst/>
            <a:ahLst/>
            <a:cxnLst/>
            <a:rect l="l" t="t" r="r" b="b"/>
            <a:pathLst>
              <a:path w="9144000" h="3429000">
                <a:moveTo>
                  <a:pt x="9143993" y="3428993"/>
                </a:moveTo>
                <a:lnTo>
                  <a:pt x="9143993" y="0"/>
                </a:lnTo>
                <a:lnTo>
                  <a:pt x="0" y="0"/>
                </a:lnTo>
                <a:lnTo>
                  <a:pt x="0" y="3428993"/>
                </a:lnTo>
                <a:lnTo>
                  <a:pt x="9143993" y="3428993"/>
                </a:lnTo>
                <a:close/>
              </a:path>
            </a:pathLst>
          </a:custGeom>
          <a:solidFill>
            <a:srgbClr val="FFFFFF"/>
          </a:solidFill>
        </p:spPr>
        <p:txBody>
          <a:bodyPr wrap="square" lIns="0" tIns="0" rIns="0" bIns="0" rtlCol="0"/>
          <a:lstStyle/>
          <a:p>
            <a:endParaRPr/>
          </a:p>
        </p:txBody>
      </p:sp>
      <p:sp>
        <p:nvSpPr>
          <p:cNvPr id="4" name="object 4"/>
          <p:cNvSpPr txBox="1"/>
          <p:nvPr/>
        </p:nvSpPr>
        <p:spPr>
          <a:xfrm>
            <a:off x="0" y="1255595"/>
            <a:ext cx="12192000" cy="4968027"/>
          </a:xfrm>
          <a:prstGeom prst="rect">
            <a:avLst/>
          </a:prstGeom>
        </p:spPr>
        <p:txBody>
          <a:bodyPr vert="horz" wrap="square" lIns="0" tIns="106680" rIns="0" bIns="0" rtlCol="0">
            <a:spAutoFit/>
          </a:bodyPr>
          <a:lstStyle/>
          <a:p>
            <a:pPr marL="406400" indent="-342900">
              <a:lnSpc>
                <a:spcPct val="100000"/>
              </a:lnSpc>
              <a:spcBef>
                <a:spcPts val="840"/>
              </a:spcBef>
              <a:buFont typeface="Arial MT"/>
              <a:buChar char="•"/>
              <a:tabLst>
                <a:tab pos="405765" algn="l"/>
                <a:tab pos="406400" algn="l"/>
              </a:tabLst>
            </a:pPr>
            <a:r>
              <a:rPr sz="3200" spc="30" dirty="0">
                <a:latin typeface="Calibri"/>
                <a:cs typeface="Calibri"/>
              </a:rPr>
              <a:t>Linoleic:</a:t>
            </a:r>
            <a:r>
              <a:rPr sz="3200" spc="-50" dirty="0">
                <a:latin typeface="Calibri"/>
                <a:cs typeface="Calibri"/>
              </a:rPr>
              <a:t> </a:t>
            </a:r>
            <a:r>
              <a:rPr sz="3200" spc="5" dirty="0">
                <a:latin typeface="Calibri"/>
                <a:cs typeface="Calibri"/>
              </a:rPr>
              <a:t>C18:2</a:t>
            </a:r>
            <a:r>
              <a:rPr sz="3200" spc="5" dirty="0">
                <a:latin typeface="Symbol"/>
                <a:cs typeface="Symbol"/>
              </a:rPr>
              <a:t></a:t>
            </a:r>
            <a:r>
              <a:rPr sz="3150" spc="7" baseline="25132" dirty="0">
                <a:latin typeface="Calibri"/>
                <a:cs typeface="Calibri"/>
              </a:rPr>
              <a:t>9,</a:t>
            </a:r>
            <a:r>
              <a:rPr sz="3150" spc="44" baseline="25132" dirty="0">
                <a:latin typeface="Calibri"/>
                <a:cs typeface="Calibri"/>
              </a:rPr>
              <a:t> </a:t>
            </a:r>
            <a:r>
              <a:rPr sz="3150" spc="22" baseline="25132" dirty="0">
                <a:latin typeface="Calibri"/>
                <a:cs typeface="Calibri"/>
              </a:rPr>
              <a:t>12</a:t>
            </a:r>
            <a:r>
              <a:rPr sz="3150" spc="352" baseline="25132" dirty="0">
                <a:latin typeface="Calibri"/>
                <a:cs typeface="Calibri"/>
              </a:rPr>
              <a:t> </a:t>
            </a:r>
            <a:r>
              <a:rPr sz="3200" spc="25" dirty="0">
                <a:latin typeface="Calibri"/>
                <a:cs typeface="Calibri"/>
              </a:rPr>
              <a:t>(</a:t>
            </a:r>
            <a:r>
              <a:rPr sz="3200" spc="-10" dirty="0">
                <a:latin typeface="Calibri"/>
                <a:cs typeface="Calibri"/>
              </a:rPr>
              <a:t> </a:t>
            </a:r>
            <a:r>
              <a:rPr sz="3200" spc="10" dirty="0">
                <a:latin typeface="Symbol"/>
                <a:cs typeface="Symbol"/>
              </a:rPr>
              <a:t></a:t>
            </a:r>
            <a:r>
              <a:rPr sz="3200" spc="10" dirty="0">
                <a:latin typeface="Calibri"/>
                <a:cs typeface="Calibri"/>
              </a:rPr>
              <a:t>6)</a:t>
            </a:r>
            <a:endParaRPr sz="3200">
              <a:latin typeface="Calibri"/>
              <a:cs typeface="Calibri"/>
            </a:endParaRPr>
          </a:p>
          <a:p>
            <a:pPr marL="63500">
              <a:lnSpc>
                <a:spcPct val="100000"/>
              </a:lnSpc>
              <a:spcBef>
                <a:spcPts val="745"/>
              </a:spcBef>
            </a:pPr>
            <a:r>
              <a:rPr sz="3200" spc="-5" dirty="0">
                <a:latin typeface="Calibri"/>
                <a:cs typeface="Calibri"/>
              </a:rPr>
              <a:t>CH3-(CH2)4-CH=CH-CH2-CH=CH-(CH2)7-COOH</a:t>
            </a:r>
            <a:endParaRPr sz="3200">
              <a:latin typeface="Calibri"/>
              <a:cs typeface="Calibri"/>
            </a:endParaRPr>
          </a:p>
          <a:p>
            <a:pPr>
              <a:lnSpc>
                <a:spcPct val="100000"/>
              </a:lnSpc>
              <a:spcBef>
                <a:spcPts val="30"/>
              </a:spcBef>
            </a:pPr>
            <a:endParaRPr sz="4400">
              <a:latin typeface="Calibri"/>
              <a:cs typeface="Calibri"/>
            </a:endParaRPr>
          </a:p>
          <a:p>
            <a:pPr marL="406400" indent="-342900">
              <a:lnSpc>
                <a:spcPct val="100000"/>
              </a:lnSpc>
              <a:buFont typeface="Arial MT"/>
              <a:buChar char="•"/>
              <a:tabLst>
                <a:tab pos="405765" algn="l"/>
                <a:tab pos="406400" algn="l"/>
              </a:tabLst>
            </a:pPr>
            <a:r>
              <a:rPr sz="3200" spc="30" dirty="0">
                <a:latin typeface="Calibri"/>
                <a:cs typeface="Calibri"/>
              </a:rPr>
              <a:t>Linolenic:</a:t>
            </a:r>
            <a:r>
              <a:rPr sz="3200" spc="-55" dirty="0">
                <a:latin typeface="Calibri"/>
                <a:cs typeface="Calibri"/>
              </a:rPr>
              <a:t> </a:t>
            </a:r>
            <a:r>
              <a:rPr sz="3200" spc="5" dirty="0">
                <a:latin typeface="Calibri"/>
                <a:cs typeface="Calibri"/>
              </a:rPr>
              <a:t>C18:3</a:t>
            </a:r>
            <a:r>
              <a:rPr sz="3200" spc="5" dirty="0">
                <a:latin typeface="Symbol"/>
                <a:cs typeface="Symbol"/>
              </a:rPr>
              <a:t></a:t>
            </a:r>
            <a:r>
              <a:rPr sz="3150" spc="7" baseline="25132" dirty="0">
                <a:latin typeface="Calibri"/>
                <a:cs typeface="Calibri"/>
              </a:rPr>
              <a:t>9,</a:t>
            </a:r>
            <a:r>
              <a:rPr sz="3150" spc="37" baseline="25132" dirty="0">
                <a:latin typeface="Calibri"/>
                <a:cs typeface="Calibri"/>
              </a:rPr>
              <a:t> </a:t>
            </a:r>
            <a:r>
              <a:rPr sz="3150" spc="22" baseline="25132" dirty="0">
                <a:latin typeface="Calibri"/>
                <a:cs typeface="Calibri"/>
              </a:rPr>
              <a:t>12,15</a:t>
            </a:r>
            <a:r>
              <a:rPr sz="3150" spc="390" baseline="25132" dirty="0">
                <a:latin typeface="Calibri"/>
                <a:cs typeface="Calibri"/>
              </a:rPr>
              <a:t> </a:t>
            </a:r>
            <a:r>
              <a:rPr sz="3200" spc="25" dirty="0">
                <a:latin typeface="Calibri"/>
                <a:cs typeface="Calibri"/>
              </a:rPr>
              <a:t>(</a:t>
            </a:r>
            <a:r>
              <a:rPr sz="3200" spc="-5" dirty="0">
                <a:latin typeface="Calibri"/>
                <a:cs typeface="Calibri"/>
              </a:rPr>
              <a:t> </a:t>
            </a:r>
            <a:r>
              <a:rPr sz="3200" spc="10" dirty="0">
                <a:latin typeface="Symbol"/>
                <a:cs typeface="Symbol"/>
              </a:rPr>
              <a:t></a:t>
            </a:r>
            <a:r>
              <a:rPr sz="3200" spc="10" dirty="0">
                <a:latin typeface="Calibri"/>
                <a:cs typeface="Calibri"/>
              </a:rPr>
              <a:t>3)</a:t>
            </a:r>
            <a:endParaRPr sz="3200">
              <a:latin typeface="Calibri"/>
              <a:cs typeface="Calibri"/>
            </a:endParaRPr>
          </a:p>
          <a:p>
            <a:pPr marL="63500" marR="50800">
              <a:lnSpc>
                <a:spcPts val="4610"/>
              </a:lnSpc>
              <a:spcBef>
                <a:spcPts val="254"/>
              </a:spcBef>
            </a:pPr>
            <a:r>
              <a:rPr sz="3200" spc="-5" dirty="0">
                <a:latin typeface="Calibri"/>
                <a:cs typeface="Calibri"/>
              </a:rPr>
              <a:t>CH3</a:t>
            </a:r>
            <a:r>
              <a:rPr sz="3200" dirty="0">
                <a:latin typeface="Calibri"/>
                <a:cs typeface="Calibri"/>
              </a:rPr>
              <a:t>-</a:t>
            </a:r>
            <a:r>
              <a:rPr sz="3200" spc="-5" dirty="0">
                <a:latin typeface="Calibri"/>
                <a:cs typeface="Calibri"/>
              </a:rPr>
              <a:t>CH2</a:t>
            </a:r>
            <a:r>
              <a:rPr sz="3200" dirty="0">
                <a:latin typeface="Calibri"/>
                <a:cs typeface="Calibri"/>
              </a:rPr>
              <a:t>-</a:t>
            </a:r>
            <a:r>
              <a:rPr sz="3200" spc="-5" dirty="0">
                <a:latin typeface="Calibri"/>
                <a:cs typeface="Calibri"/>
              </a:rPr>
              <a:t>CH</a:t>
            </a:r>
            <a:r>
              <a:rPr sz="3200" dirty="0">
                <a:latin typeface="Calibri"/>
                <a:cs typeface="Calibri"/>
              </a:rPr>
              <a:t>=</a:t>
            </a:r>
            <a:r>
              <a:rPr sz="3200" spc="-5" dirty="0">
                <a:latin typeface="Calibri"/>
                <a:cs typeface="Calibri"/>
              </a:rPr>
              <a:t>CH</a:t>
            </a:r>
            <a:r>
              <a:rPr sz="3200" dirty="0">
                <a:latin typeface="Calibri"/>
                <a:cs typeface="Calibri"/>
              </a:rPr>
              <a:t>-</a:t>
            </a:r>
            <a:r>
              <a:rPr sz="3200" spc="5" dirty="0">
                <a:latin typeface="Calibri"/>
                <a:cs typeface="Calibri"/>
              </a:rPr>
              <a:t>C</a:t>
            </a:r>
            <a:r>
              <a:rPr sz="3200" spc="-5" dirty="0">
                <a:latin typeface="Calibri"/>
                <a:cs typeface="Calibri"/>
              </a:rPr>
              <a:t>H2</a:t>
            </a:r>
            <a:r>
              <a:rPr sz="3200" dirty="0">
                <a:latin typeface="Calibri"/>
                <a:cs typeface="Calibri"/>
              </a:rPr>
              <a:t>-</a:t>
            </a:r>
            <a:r>
              <a:rPr sz="3200" spc="5" dirty="0">
                <a:latin typeface="Calibri"/>
                <a:cs typeface="Calibri"/>
              </a:rPr>
              <a:t>C</a:t>
            </a:r>
            <a:r>
              <a:rPr sz="3200" spc="-5" dirty="0">
                <a:latin typeface="Calibri"/>
                <a:cs typeface="Calibri"/>
              </a:rPr>
              <a:t>H</a:t>
            </a:r>
            <a:r>
              <a:rPr sz="3200" spc="10" dirty="0">
                <a:latin typeface="Calibri"/>
                <a:cs typeface="Calibri"/>
              </a:rPr>
              <a:t>=</a:t>
            </a:r>
            <a:r>
              <a:rPr sz="3200" spc="5" dirty="0">
                <a:latin typeface="Calibri"/>
                <a:cs typeface="Calibri"/>
              </a:rPr>
              <a:t>C</a:t>
            </a:r>
            <a:r>
              <a:rPr sz="3200" spc="-5" dirty="0">
                <a:latin typeface="Calibri"/>
                <a:cs typeface="Calibri"/>
              </a:rPr>
              <a:t>H</a:t>
            </a:r>
            <a:r>
              <a:rPr sz="3200" dirty="0">
                <a:latin typeface="Calibri"/>
                <a:cs typeface="Calibri"/>
              </a:rPr>
              <a:t>-</a:t>
            </a:r>
            <a:r>
              <a:rPr sz="3200" spc="-5" dirty="0">
                <a:latin typeface="Calibri"/>
                <a:cs typeface="Calibri"/>
              </a:rPr>
              <a:t>C</a:t>
            </a:r>
            <a:r>
              <a:rPr sz="3200" spc="5" dirty="0">
                <a:latin typeface="Calibri"/>
                <a:cs typeface="Calibri"/>
              </a:rPr>
              <a:t>H</a:t>
            </a:r>
            <a:r>
              <a:rPr sz="3200" spc="-5" dirty="0">
                <a:latin typeface="Calibri"/>
                <a:cs typeface="Calibri"/>
              </a:rPr>
              <a:t>2</a:t>
            </a:r>
            <a:r>
              <a:rPr sz="3200" dirty="0">
                <a:latin typeface="Calibri"/>
                <a:cs typeface="Calibri"/>
              </a:rPr>
              <a:t>-</a:t>
            </a:r>
            <a:r>
              <a:rPr sz="3200" spc="-5" dirty="0">
                <a:latin typeface="Calibri"/>
                <a:cs typeface="Calibri"/>
              </a:rPr>
              <a:t>C</a:t>
            </a:r>
            <a:r>
              <a:rPr sz="3200" spc="5" dirty="0">
                <a:latin typeface="Calibri"/>
                <a:cs typeface="Calibri"/>
              </a:rPr>
              <a:t>H</a:t>
            </a:r>
            <a:r>
              <a:rPr sz="3200" dirty="0">
                <a:latin typeface="Calibri"/>
                <a:cs typeface="Calibri"/>
              </a:rPr>
              <a:t>=</a:t>
            </a:r>
            <a:r>
              <a:rPr sz="3200" spc="5" dirty="0">
                <a:latin typeface="Calibri"/>
                <a:cs typeface="Calibri"/>
              </a:rPr>
              <a:t>C</a:t>
            </a:r>
            <a:r>
              <a:rPr sz="3200" spc="-5" dirty="0">
                <a:latin typeface="Calibri"/>
                <a:cs typeface="Calibri"/>
              </a:rPr>
              <a:t>H</a:t>
            </a:r>
            <a:r>
              <a:rPr sz="3200" dirty="0">
                <a:latin typeface="Calibri"/>
                <a:cs typeface="Calibri"/>
              </a:rPr>
              <a:t>-</a:t>
            </a:r>
            <a:r>
              <a:rPr sz="3200" spc="-5" dirty="0">
                <a:latin typeface="Calibri"/>
                <a:cs typeface="Calibri"/>
              </a:rPr>
              <a:t>(</a:t>
            </a:r>
            <a:r>
              <a:rPr sz="3200" spc="5">
                <a:latin typeface="Calibri"/>
                <a:cs typeface="Calibri"/>
              </a:rPr>
              <a:t>C</a:t>
            </a:r>
            <a:r>
              <a:rPr sz="3200" spc="-5">
                <a:latin typeface="Calibri"/>
                <a:cs typeface="Calibri"/>
              </a:rPr>
              <a:t>H2</a:t>
            </a:r>
            <a:r>
              <a:rPr sz="3200" spc="10">
                <a:latin typeface="Calibri"/>
                <a:cs typeface="Calibri"/>
              </a:rPr>
              <a:t>)</a:t>
            </a:r>
            <a:r>
              <a:rPr sz="3200" spc="-5">
                <a:latin typeface="Calibri"/>
                <a:cs typeface="Calibri"/>
              </a:rPr>
              <a:t>7</a:t>
            </a:r>
            <a:r>
              <a:rPr sz="3200">
                <a:latin typeface="Calibri"/>
                <a:cs typeface="Calibri"/>
              </a:rPr>
              <a:t>-  </a:t>
            </a:r>
            <a:r>
              <a:rPr sz="3200" spc="-5" smtClean="0">
                <a:latin typeface="Calibri"/>
                <a:cs typeface="Calibri"/>
              </a:rPr>
              <a:t>COOH</a:t>
            </a:r>
            <a:endParaRPr lang="en-IN" sz="3200" spc="-5" dirty="0" smtClean="0">
              <a:latin typeface="Calibri"/>
              <a:cs typeface="Calibri"/>
            </a:endParaRPr>
          </a:p>
          <a:p>
            <a:pPr marL="63500" marR="50800">
              <a:lnSpc>
                <a:spcPts val="4610"/>
              </a:lnSpc>
              <a:spcBef>
                <a:spcPts val="254"/>
              </a:spcBef>
            </a:pPr>
            <a:endParaRPr sz="3200">
              <a:latin typeface="Calibri"/>
              <a:cs typeface="Calibri"/>
            </a:endParaRPr>
          </a:p>
          <a:p>
            <a:pPr marL="206375" indent="-143510">
              <a:lnSpc>
                <a:spcPct val="100000"/>
              </a:lnSpc>
              <a:spcBef>
                <a:spcPts val="1035"/>
              </a:spcBef>
              <a:buFont typeface="Arial MT"/>
              <a:buChar char="•"/>
              <a:tabLst>
                <a:tab pos="207010" algn="l"/>
              </a:tabLst>
            </a:pPr>
            <a:r>
              <a:rPr sz="3200" spc="25" dirty="0">
                <a:latin typeface="Calibri"/>
                <a:cs typeface="Calibri"/>
              </a:rPr>
              <a:t>Arachidonic</a:t>
            </a:r>
            <a:r>
              <a:rPr sz="3200" spc="-60" dirty="0">
                <a:latin typeface="Calibri"/>
                <a:cs typeface="Calibri"/>
              </a:rPr>
              <a:t> </a:t>
            </a:r>
            <a:r>
              <a:rPr sz="3200" spc="30" dirty="0">
                <a:latin typeface="Calibri"/>
                <a:cs typeface="Calibri"/>
              </a:rPr>
              <a:t>acid:</a:t>
            </a:r>
            <a:r>
              <a:rPr sz="3200" spc="-20" dirty="0">
                <a:latin typeface="Calibri"/>
                <a:cs typeface="Calibri"/>
              </a:rPr>
              <a:t> </a:t>
            </a:r>
            <a:r>
              <a:rPr sz="3200" spc="5" dirty="0">
                <a:latin typeface="Calibri"/>
                <a:cs typeface="Calibri"/>
              </a:rPr>
              <a:t>C20:4</a:t>
            </a:r>
            <a:r>
              <a:rPr sz="3200" spc="5" dirty="0">
                <a:latin typeface="Symbol"/>
                <a:cs typeface="Symbol"/>
              </a:rPr>
              <a:t></a:t>
            </a:r>
            <a:r>
              <a:rPr sz="3150" spc="7" baseline="25132" dirty="0">
                <a:latin typeface="Calibri"/>
                <a:cs typeface="Calibri"/>
              </a:rPr>
              <a:t>5,</a:t>
            </a:r>
            <a:r>
              <a:rPr sz="3150" spc="37" baseline="25132" dirty="0">
                <a:latin typeface="Calibri"/>
                <a:cs typeface="Calibri"/>
              </a:rPr>
              <a:t> </a:t>
            </a:r>
            <a:r>
              <a:rPr sz="3150" spc="30" baseline="25132" dirty="0">
                <a:latin typeface="Calibri"/>
                <a:cs typeface="Calibri"/>
              </a:rPr>
              <a:t>8,</a:t>
            </a:r>
            <a:r>
              <a:rPr sz="3150" spc="15" baseline="25132" dirty="0">
                <a:latin typeface="Calibri"/>
                <a:cs typeface="Calibri"/>
              </a:rPr>
              <a:t> </a:t>
            </a:r>
            <a:r>
              <a:rPr sz="3150" spc="22" baseline="25132" dirty="0">
                <a:latin typeface="Calibri"/>
                <a:cs typeface="Calibri"/>
              </a:rPr>
              <a:t>11,</a:t>
            </a:r>
            <a:r>
              <a:rPr sz="3150" spc="37" baseline="25132" dirty="0">
                <a:latin typeface="Calibri"/>
                <a:cs typeface="Calibri"/>
              </a:rPr>
              <a:t> </a:t>
            </a:r>
            <a:r>
              <a:rPr sz="3150" spc="22" baseline="25132" dirty="0">
                <a:latin typeface="Calibri"/>
                <a:cs typeface="Calibri"/>
              </a:rPr>
              <a:t>14</a:t>
            </a:r>
            <a:r>
              <a:rPr sz="3150" spc="367" baseline="25132" dirty="0">
                <a:latin typeface="Calibri"/>
                <a:cs typeface="Calibri"/>
              </a:rPr>
              <a:t> </a:t>
            </a:r>
            <a:r>
              <a:rPr sz="3200" spc="25" dirty="0">
                <a:latin typeface="Calibri"/>
                <a:cs typeface="Calibri"/>
              </a:rPr>
              <a:t>(</a:t>
            </a:r>
            <a:r>
              <a:rPr sz="3200" dirty="0">
                <a:latin typeface="Calibri"/>
                <a:cs typeface="Calibri"/>
              </a:rPr>
              <a:t> </a:t>
            </a:r>
            <a:r>
              <a:rPr sz="3200" spc="10" dirty="0">
                <a:latin typeface="Symbol"/>
                <a:cs typeface="Symbol"/>
              </a:rPr>
              <a:t></a:t>
            </a:r>
            <a:r>
              <a:rPr sz="3200" spc="10" dirty="0">
                <a:latin typeface="Calibri"/>
                <a:cs typeface="Calibri"/>
              </a:rPr>
              <a:t>6)</a:t>
            </a:r>
            <a:endParaRPr sz="3200">
              <a:latin typeface="Calibri"/>
              <a:cs typeface="Calibri"/>
            </a:endParaRPr>
          </a:p>
          <a:p>
            <a:pPr marL="63500" marR="43180">
              <a:lnSpc>
                <a:spcPct val="150000"/>
              </a:lnSpc>
            </a:pPr>
            <a:r>
              <a:rPr sz="3200" dirty="0">
                <a:latin typeface="Calibri"/>
                <a:cs typeface="Calibri"/>
              </a:rPr>
              <a:t>CH3-(CH2)4-CH=CH-CH2-CH=CH-CH2-CH=CH-CH2- </a:t>
            </a:r>
            <a:r>
              <a:rPr sz="3200" spc="-710" dirty="0">
                <a:latin typeface="Calibri"/>
                <a:cs typeface="Calibri"/>
              </a:rPr>
              <a:t> </a:t>
            </a:r>
            <a:r>
              <a:rPr sz="3200" spc="-5" dirty="0">
                <a:latin typeface="Calibri"/>
                <a:cs typeface="Calibri"/>
              </a:rPr>
              <a:t>CH=CH-(CH2)3-COOH</a:t>
            </a:r>
            <a:endParaRPr sz="3200">
              <a:latin typeface="Calibri"/>
              <a:cs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6854" y="449048"/>
            <a:ext cx="11068334" cy="5722079"/>
          </a:xfrm>
          <a:prstGeom prst="rect">
            <a:avLst/>
          </a:prstGeom>
        </p:spPr>
        <p:txBody>
          <a:bodyPr vert="horz" wrap="square" lIns="0" tIns="104140" rIns="0" bIns="0" rtlCol="0">
            <a:spAutoFit/>
          </a:bodyPr>
          <a:lstStyle/>
          <a:p>
            <a:pPr marL="355600" indent="-342900">
              <a:lnSpc>
                <a:spcPct val="100000"/>
              </a:lnSpc>
              <a:spcBef>
                <a:spcPts val="820"/>
              </a:spcBef>
              <a:buFont typeface="Arial MT"/>
              <a:buChar char="•"/>
              <a:tabLst>
                <a:tab pos="354965" algn="l"/>
                <a:tab pos="355600" algn="l"/>
              </a:tabLst>
            </a:pPr>
            <a:r>
              <a:rPr sz="3000" spc="-10" dirty="0">
                <a:latin typeface="Calibri"/>
                <a:cs typeface="Calibri"/>
              </a:rPr>
              <a:t>Linoleic </a:t>
            </a:r>
            <a:r>
              <a:rPr sz="3000" spc="-5" dirty="0">
                <a:latin typeface="Calibri"/>
                <a:cs typeface="Calibri"/>
              </a:rPr>
              <a:t>acid</a:t>
            </a:r>
            <a:r>
              <a:rPr sz="3000" spc="-15" dirty="0">
                <a:latin typeface="Calibri"/>
                <a:cs typeface="Calibri"/>
              </a:rPr>
              <a:t> </a:t>
            </a:r>
            <a:r>
              <a:rPr sz="3000" spc="-5" dirty="0">
                <a:latin typeface="Calibri"/>
                <a:cs typeface="Calibri"/>
              </a:rPr>
              <a:t>and</a:t>
            </a:r>
            <a:r>
              <a:rPr sz="3000" spc="-15" dirty="0">
                <a:latin typeface="Calibri"/>
                <a:cs typeface="Calibri"/>
              </a:rPr>
              <a:t> </a:t>
            </a:r>
            <a:r>
              <a:rPr sz="3000" spc="-10" dirty="0">
                <a:latin typeface="Calibri"/>
                <a:cs typeface="Calibri"/>
              </a:rPr>
              <a:t>Linolenic</a:t>
            </a:r>
            <a:r>
              <a:rPr sz="3000" spc="15" dirty="0">
                <a:latin typeface="Calibri"/>
                <a:cs typeface="Calibri"/>
              </a:rPr>
              <a:t> </a:t>
            </a:r>
            <a:r>
              <a:rPr sz="3000" spc="-5" dirty="0">
                <a:latin typeface="Calibri"/>
                <a:cs typeface="Calibri"/>
              </a:rPr>
              <a:t>acid</a:t>
            </a:r>
            <a:r>
              <a:rPr sz="3000" spc="-25" dirty="0">
                <a:latin typeface="Calibri"/>
                <a:cs typeface="Calibri"/>
              </a:rPr>
              <a:t> </a:t>
            </a:r>
            <a:r>
              <a:rPr sz="3000" spc="-15" dirty="0">
                <a:latin typeface="Calibri"/>
                <a:cs typeface="Calibri"/>
              </a:rPr>
              <a:t>are</a:t>
            </a:r>
            <a:r>
              <a:rPr sz="3000" dirty="0">
                <a:latin typeface="Calibri"/>
                <a:cs typeface="Calibri"/>
              </a:rPr>
              <a:t> </a:t>
            </a:r>
            <a:r>
              <a:rPr sz="3000" spc="-45" dirty="0">
                <a:latin typeface="Calibri"/>
                <a:cs typeface="Calibri"/>
              </a:rPr>
              <a:t>PUFA</a:t>
            </a:r>
            <a:endParaRPr sz="3000">
              <a:latin typeface="Calibri"/>
              <a:cs typeface="Calibri"/>
            </a:endParaRPr>
          </a:p>
          <a:p>
            <a:pPr marL="355600" indent="-342900">
              <a:lnSpc>
                <a:spcPct val="100000"/>
              </a:lnSpc>
              <a:spcBef>
                <a:spcPts val="720"/>
              </a:spcBef>
              <a:buFont typeface="Arial MT"/>
              <a:buChar char="•"/>
              <a:tabLst>
                <a:tab pos="354965" algn="l"/>
                <a:tab pos="355600" algn="l"/>
              </a:tabLst>
            </a:pPr>
            <a:r>
              <a:rPr sz="3000" spc="-10" dirty="0">
                <a:latin typeface="Calibri"/>
                <a:cs typeface="Calibri"/>
              </a:rPr>
              <a:t>Linoleic</a:t>
            </a:r>
            <a:r>
              <a:rPr sz="3000" spc="-15" dirty="0">
                <a:latin typeface="Calibri"/>
                <a:cs typeface="Calibri"/>
              </a:rPr>
              <a:t> </a:t>
            </a:r>
            <a:r>
              <a:rPr sz="3000" spc="-5" dirty="0">
                <a:latin typeface="Calibri"/>
                <a:cs typeface="Calibri"/>
              </a:rPr>
              <a:t>acid</a:t>
            </a:r>
            <a:r>
              <a:rPr sz="3000" spc="-20" dirty="0">
                <a:latin typeface="Calibri"/>
                <a:cs typeface="Calibri"/>
              </a:rPr>
              <a:t> </a:t>
            </a:r>
            <a:r>
              <a:rPr sz="3000" dirty="0">
                <a:latin typeface="Calibri"/>
                <a:cs typeface="Calibri"/>
              </a:rPr>
              <a:t>–</a:t>
            </a:r>
            <a:r>
              <a:rPr sz="3000" spc="-10" dirty="0">
                <a:latin typeface="Calibri"/>
                <a:cs typeface="Calibri"/>
              </a:rPr>
              <a:t> </a:t>
            </a:r>
            <a:r>
              <a:rPr sz="3000" dirty="0">
                <a:latin typeface="Calibri"/>
                <a:cs typeface="Calibri"/>
              </a:rPr>
              <a:t>2</a:t>
            </a:r>
            <a:r>
              <a:rPr sz="3000" spc="-10" dirty="0">
                <a:latin typeface="Calibri"/>
                <a:cs typeface="Calibri"/>
              </a:rPr>
              <a:t> double</a:t>
            </a:r>
            <a:r>
              <a:rPr sz="3000" dirty="0">
                <a:latin typeface="Calibri"/>
                <a:cs typeface="Calibri"/>
              </a:rPr>
              <a:t> </a:t>
            </a:r>
            <a:r>
              <a:rPr sz="3000" spc="-5" dirty="0">
                <a:latin typeface="Calibri"/>
                <a:cs typeface="Calibri"/>
              </a:rPr>
              <a:t>bond</a:t>
            </a:r>
            <a:endParaRPr sz="3000">
              <a:latin typeface="Calibri"/>
              <a:cs typeface="Calibri"/>
            </a:endParaRPr>
          </a:p>
          <a:p>
            <a:pPr marL="355600" indent="-342900">
              <a:lnSpc>
                <a:spcPct val="100000"/>
              </a:lnSpc>
              <a:spcBef>
                <a:spcPts val="720"/>
              </a:spcBef>
              <a:buFont typeface="Arial MT"/>
              <a:buChar char="•"/>
              <a:tabLst>
                <a:tab pos="354965" algn="l"/>
                <a:tab pos="355600" algn="l"/>
                <a:tab pos="3168650" algn="l"/>
              </a:tabLst>
            </a:pPr>
            <a:r>
              <a:rPr sz="3000" spc="-10" dirty="0">
                <a:latin typeface="Calibri"/>
                <a:cs typeface="Calibri"/>
              </a:rPr>
              <a:t>Linolenic</a:t>
            </a:r>
            <a:r>
              <a:rPr sz="3000" dirty="0">
                <a:latin typeface="Calibri"/>
                <a:cs typeface="Calibri"/>
              </a:rPr>
              <a:t> </a:t>
            </a:r>
            <a:r>
              <a:rPr sz="3000" spc="-5" dirty="0">
                <a:latin typeface="Calibri"/>
                <a:cs typeface="Calibri"/>
              </a:rPr>
              <a:t>acid </a:t>
            </a:r>
            <a:r>
              <a:rPr sz="3000" dirty="0">
                <a:latin typeface="Calibri"/>
                <a:cs typeface="Calibri"/>
              </a:rPr>
              <a:t>– 3	</a:t>
            </a:r>
            <a:r>
              <a:rPr sz="3000" spc="-10" dirty="0">
                <a:latin typeface="Calibri"/>
                <a:cs typeface="Calibri"/>
              </a:rPr>
              <a:t>double</a:t>
            </a:r>
            <a:r>
              <a:rPr sz="3000" spc="-30" dirty="0">
                <a:latin typeface="Calibri"/>
                <a:cs typeface="Calibri"/>
              </a:rPr>
              <a:t> </a:t>
            </a:r>
            <a:r>
              <a:rPr sz="3000" spc="-5" dirty="0">
                <a:latin typeface="Calibri"/>
                <a:cs typeface="Calibri"/>
              </a:rPr>
              <a:t>bond</a:t>
            </a:r>
            <a:endParaRPr sz="3000">
              <a:latin typeface="Calibri"/>
              <a:cs typeface="Calibri"/>
            </a:endParaRPr>
          </a:p>
          <a:p>
            <a:pPr marL="355600" indent="-342900">
              <a:lnSpc>
                <a:spcPct val="100000"/>
              </a:lnSpc>
              <a:spcBef>
                <a:spcPts val="720"/>
              </a:spcBef>
              <a:buFont typeface="Arial MT"/>
              <a:buChar char="•"/>
              <a:tabLst>
                <a:tab pos="354965" algn="l"/>
                <a:tab pos="355600" algn="l"/>
              </a:tabLst>
            </a:pPr>
            <a:r>
              <a:rPr sz="3000" spc="-5" dirty="0">
                <a:latin typeface="Calibri"/>
                <a:cs typeface="Calibri"/>
              </a:rPr>
              <a:t>Humans</a:t>
            </a:r>
            <a:r>
              <a:rPr sz="3000" spc="-15" dirty="0">
                <a:latin typeface="Calibri"/>
                <a:cs typeface="Calibri"/>
              </a:rPr>
              <a:t> </a:t>
            </a:r>
            <a:r>
              <a:rPr sz="3000" spc="-20" dirty="0">
                <a:latin typeface="Calibri"/>
                <a:cs typeface="Calibri"/>
              </a:rPr>
              <a:t>have</a:t>
            </a:r>
            <a:r>
              <a:rPr sz="3000" spc="-30" dirty="0">
                <a:latin typeface="Calibri"/>
                <a:cs typeface="Calibri"/>
              </a:rPr>
              <a:t> </a:t>
            </a:r>
            <a:r>
              <a:rPr sz="3000" spc="-10" dirty="0">
                <a:latin typeface="Calibri"/>
                <a:cs typeface="Calibri"/>
              </a:rPr>
              <a:t>carbon</a:t>
            </a:r>
            <a:r>
              <a:rPr sz="3000" spc="-25" dirty="0">
                <a:latin typeface="Calibri"/>
                <a:cs typeface="Calibri"/>
              </a:rPr>
              <a:t> </a:t>
            </a:r>
            <a:r>
              <a:rPr sz="3000" dirty="0">
                <a:latin typeface="Calibri"/>
                <a:cs typeface="Calibri"/>
              </a:rPr>
              <a:t>9,</a:t>
            </a:r>
            <a:r>
              <a:rPr sz="3000" spc="-5" dirty="0">
                <a:latin typeface="Calibri"/>
                <a:cs typeface="Calibri"/>
              </a:rPr>
              <a:t> </a:t>
            </a:r>
            <a:r>
              <a:rPr sz="3000" dirty="0">
                <a:latin typeface="Calibri"/>
                <a:cs typeface="Calibri"/>
              </a:rPr>
              <a:t>6,</a:t>
            </a:r>
            <a:r>
              <a:rPr sz="3000" spc="-5" dirty="0">
                <a:latin typeface="Calibri"/>
                <a:cs typeface="Calibri"/>
              </a:rPr>
              <a:t> </a:t>
            </a:r>
            <a:r>
              <a:rPr sz="3000" dirty="0">
                <a:latin typeface="Calibri"/>
                <a:cs typeface="Calibri"/>
              </a:rPr>
              <a:t>5</a:t>
            </a:r>
            <a:r>
              <a:rPr sz="3000" spc="-15" dirty="0">
                <a:latin typeface="Calibri"/>
                <a:cs typeface="Calibri"/>
              </a:rPr>
              <a:t> </a:t>
            </a:r>
            <a:r>
              <a:rPr sz="3000" spc="-5" dirty="0">
                <a:latin typeface="Calibri"/>
                <a:cs typeface="Calibri"/>
              </a:rPr>
              <a:t>and </a:t>
            </a:r>
            <a:r>
              <a:rPr sz="3000" dirty="0">
                <a:latin typeface="Calibri"/>
                <a:cs typeface="Calibri"/>
              </a:rPr>
              <a:t>4</a:t>
            </a:r>
            <a:r>
              <a:rPr sz="3000" spc="-10" dirty="0">
                <a:latin typeface="Calibri"/>
                <a:cs typeface="Calibri"/>
              </a:rPr>
              <a:t> desaturases,</a:t>
            </a:r>
            <a:endParaRPr sz="3000">
              <a:latin typeface="Calibri"/>
              <a:cs typeface="Calibri"/>
            </a:endParaRPr>
          </a:p>
          <a:p>
            <a:pPr marL="354965" marR="1637030" indent="-342900">
              <a:lnSpc>
                <a:spcPct val="100000"/>
              </a:lnSpc>
              <a:spcBef>
                <a:spcPts val="720"/>
              </a:spcBef>
              <a:buFont typeface="Arial MT"/>
              <a:buChar char="•"/>
              <a:tabLst>
                <a:tab pos="354965" algn="l"/>
                <a:tab pos="355600" algn="l"/>
              </a:tabLst>
            </a:pPr>
            <a:r>
              <a:rPr sz="3000" spc="-5" dirty="0">
                <a:latin typeface="Calibri"/>
                <a:cs typeface="Calibri"/>
              </a:rPr>
              <a:t>Can </a:t>
            </a:r>
            <a:r>
              <a:rPr sz="3000" spc="-20" dirty="0">
                <a:latin typeface="Calibri"/>
                <a:cs typeface="Calibri"/>
              </a:rPr>
              <a:t>convert </a:t>
            </a:r>
            <a:r>
              <a:rPr sz="3000" spc="-5" dirty="0">
                <a:latin typeface="Calibri"/>
                <a:cs typeface="Calibri"/>
              </a:rPr>
              <a:t>in </a:t>
            </a:r>
            <a:r>
              <a:rPr sz="3000" spc="-20" dirty="0">
                <a:latin typeface="Calibri"/>
                <a:cs typeface="Calibri"/>
              </a:rPr>
              <a:t>saturated </a:t>
            </a:r>
            <a:r>
              <a:rPr sz="3000" spc="-30" dirty="0">
                <a:latin typeface="Calibri"/>
                <a:cs typeface="Calibri"/>
              </a:rPr>
              <a:t>fatty </a:t>
            </a:r>
            <a:r>
              <a:rPr sz="3000" spc="-5" dirty="0">
                <a:latin typeface="Calibri"/>
                <a:cs typeface="Calibri"/>
              </a:rPr>
              <a:t>acid it </a:t>
            </a:r>
            <a:r>
              <a:rPr sz="3000" spc="-20" dirty="0">
                <a:latin typeface="Calibri"/>
                <a:cs typeface="Calibri"/>
              </a:rPr>
              <a:t>into </a:t>
            </a:r>
            <a:r>
              <a:rPr sz="3000" spc="-665" dirty="0">
                <a:latin typeface="Calibri"/>
                <a:cs typeface="Calibri"/>
              </a:rPr>
              <a:t> </a:t>
            </a:r>
            <a:r>
              <a:rPr sz="3000" spc="-20" dirty="0">
                <a:latin typeface="Calibri"/>
                <a:cs typeface="Calibri"/>
              </a:rPr>
              <a:t>unsaturated</a:t>
            </a:r>
            <a:r>
              <a:rPr sz="3000" spc="-45" dirty="0">
                <a:latin typeface="Calibri"/>
                <a:cs typeface="Calibri"/>
              </a:rPr>
              <a:t> </a:t>
            </a:r>
            <a:r>
              <a:rPr sz="3000" spc="-30" dirty="0">
                <a:latin typeface="Calibri"/>
                <a:cs typeface="Calibri"/>
              </a:rPr>
              <a:t>fatty</a:t>
            </a:r>
            <a:r>
              <a:rPr sz="3000" spc="-10" dirty="0">
                <a:latin typeface="Calibri"/>
                <a:cs typeface="Calibri"/>
              </a:rPr>
              <a:t> </a:t>
            </a:r>
            <a:r>
              <a:rPr sz="3000" spc="-5" dirty="0">
                <a:latin typeface="Calibri"/>
                <a:cs typeface="Calibri"/>
              </a:rPr>
              <a:t>acid.</a:t>
            </a:r>
            <a:endParaRPr sz="3000">
              <a:latin typeface="Calibri"/>
              <a:cs typeface="Calibri"/>
            </a:endParaRPr>
          </a:p>
          <a:p>
            <a:pPr marL="355600" marR="235585" indent="-342900" algn="just">
              <a:lnSpc>
                <a:spcPct val="100000"/>
              </a:lnSpc>
              <a:spcBef>
                <a:spcPts val="720"/>
              </a:spcBef>
              <a:buFont typeface="Arial MT"/>
              <a:buChar char="•"/>
              <a:tabLst>
                <a:tab pos="355600" algn="l"/>
              </a:tabLst>
            </a:pPr>
            <a:r>
              <a:rPr sz="3000" u="heavy" spc="-5" dirty="0">
                <a:uFill>
                  <a:solidFill>
                    <a:srgbClr val="000000"/>
                  </a:solidFill>
                </a:uFill>
                <a:latin typeface="Calibri"/>
                <a:cs typeface="Calibri"/>
              </a:rPr>
              <a:t>Lack </a:t>
            </a:r>
            <a:r>
              <a:rPr sz="3000" u="heavy" spc="-15" dirty="0">
                <a:uFill>
                  <a:solidFill>
                    <a:srgbClr val="000000"/>
                  </a:solidFill>
                </a:uFill>
                <a:latin typeface="Calibri"/>
                <a:cs typeface="Calibri"/>
              </a:rPr>
              <a:t>to introduce </a:t>
            </a:r>
            <a:r>
              <a:rPr sz="3000" u="heavy" spc="-10" dirty="0">
                <a:uFill>
                  <a:solidFill>
                    <a:srgbClr val="000000"/>
                  </a:solidFill>
                </a:uFill>
                <a:latin typeface="Calibri"/>
                <a:cs typeface="Calibri"/>
              </a:rPr>
              <a:t>double bonds </a:t>
            </a:r>
            <a:r>
              <a:rPr sz="3000" u="heavy" spc="-15" dirty="0">
                <a:uFill>
                  <a:solidFill>
                    <a:srgbClr val="000000"/>
                  </a:solidFill>
                </a:uFill>
                <a:latin typeface="Calibri"/>
                <a:cs typeface="Calibri"/>
              </a:rPr>
              <a:t>after </a:t>
            </a:r>
            <a:r>
              <a:rPr sz="3000" u="heavy" dirty="0">
                <a:uFill>
                  <a:solidFill>
                    <a:srgbClr val="000000"/>
                  </a:solidFill>
                </a:uFill>
                <a:latin typeface="Calibri"/>
                <a:cs typeface="Calibri"/>
              </a:rPr>
              <a:t>10th </a:t>
            </a:r>
            <a:r>
              <a:rPr sz="3000" u="heavy" spc="-10" dirty="0">
                <a:uFill>
                  <a:solidFill>
                    <a:srgbClr val="000000"/>
                  </a:solidFill>
                </a:uFill>
                <a:latin typeface="Calibri"/>
                <a:cs typeface="Calibri"/>
              </a:rPr>
              <a:t>carbon </a:t>
            </a:r>
            <a:r>
              <a:rPr sz="3000" spc="-665" dirty="0">
                <a:latin typeface="Calibri"/>
                <a:cs typeface="Calibri"/>
              </a:rPr>
              <a:t> </a:t>
            </a:r>
            <a:r>
              <a:rPr sz="3000" u="heavy" spc="-15" dirty="0">
                <a:uFill>
                  <a:solidFill>
                    <a:srgbClr val="000000"/>
                  </a:solidFill>
                </a:uFill>
                <a:latin typeface="Calibri"/>
                <a:cs typeface="Calibri"/>
              </a:rPr>
              <a:t>from carboxyl </a:t>
            </a:r>
            <a:r>
              <a:rPr sz="3000" u="heavy" spc="-25" dirty="0">
                <a:uFill>
                  <a:solidFill>
                    <a:srgbClr val="000000"/>
                  </a:solidFill>
                </a:uFill>
                <a:latin typeface="Calibri"/>
                <a:cs typeface="Calibri"/>
              </a:rPr>
              <a:t>,towards </a:t>
            </a:r>
            <a:r>
              <a:rPr sz="3000" u="heavy" spc="-5" dirty="0">
                <a:uFill>
                  <a:solidFill>
                    <a:srgbClr val="000000"/>
                  </a:solidFill>
                </a:uFill>
                <a:latin typeface="Calibri"/>
                <a:cs typeface="Calibri"/>
              </a:rPr>
              <a:t>the ω-end </a:t>
            </a:r>
            <a:r>
              <a:rPr sz="3000" u="heavy" spc="-15" dirty="0">
                <a:uFill>
                  <a:solidFill>
                    <a:srgbClr val="000000"/>
                  </a:solidFill>
                </a:uFill>
                <a:latin typeface="Calibri"/>
                <a:cs typeface="Calibri"/>
              </a:rPr>
              <a:t>(methyl </a:t>
            </a:r>
            <a:r>
              <a:rPr sz="3000" u="heavy" spc="-10" dirty="0">
                <a:uFill>
                  <a:solidFill>
                    <a:srgbClr val="000000"/>
                  </a:solidFill>
                </a:uFill>
                <a:latin typeface="Calibri"/>
                <a:cs typeface="Calibri"/>
              </a:rPr>
              <a:t>end) </a:t>
            </a:r>
            <a:r>
              <a:rPr sz="3000" u="heavy" dirty="0">
                <a:uFill>
                  <a:solidFill>
                    <a:srgbClr val="000000"/>
                  </a:solidFill>
                </a:uFill>
                <a:latin typeface="Calibri"/>
                <a:cs typeface="Calibri"/>
              </a:rPr>
              <a:t>of </a:t>
            </a:r>
            <a:r>
              <a:rPr sz="3000" spc="-665" dirty="0">
                <a:latin typeface="Calibri"/>
                <a:cs typeface="Calibri"/>
              </a:rPr>
              <a:t> </a:t>
            </a:r>
            <a:r>
              <a:rPr sz="3000" u="heavy" spc="-5" dirty="0">
                <a:uFill>
                  <a:solidFill>
                    <a:srgbClr val="000000"/>
                  </a:solidFill>
                </a:uFill>
                <a:latin typeface="Calibri"/>
                <a:cs typeface="Calibri"/>
              </a:rPr>
              <a:t>the</a:t>
            </a:r>
            <a:r>
              <a:rPr sz="3000" u="heavy" spc="-30" dirty="0">
                <a:uFill>
                  <a:solidFill>
                    <a:srgbClr val="000000"/>
                  </a:solidFill>
                </a:uFill>
                <a:latin typeface="Calibri"/>
                <a:cs typeface="Calibri"/>
              </a:rPr>
              <a:t> </a:t>
            </a:r>
            <a:r>
              <a:rPr sz="3000" u="heavy" spc="-5" dirty="0">
                <a:uFill>
                  <a:solidFill>
                    <a:srgbClr val="000000"/>
                  </a:solidFill>
                </a:uFill>
                <a:latin typeface="Calibri"/>
                <a:cs typeface="Calibri"/>
              </a:rPr>
              <a:t>chain.</a:t>
            </a:r>
            <a:endParaRPr sz="3000">
              <a:latin typeface="Calibri"/>
              <a:cs typeface="Calibri"/>
            </a:endParaRPr>
          </a:p>
          <a:p>
            <a:pPr marL="354965" marR="5080" indent="-342900">
              <a:lnSpc>
                <a:spcPct val="100000"/>
              </a:lnSpc>
              <a:spcBef>
                <a:spcPts val="720"/>
              </a:spcBef>
              <a:buFont typeface="Arial MT"/>
              <a:buChar char="•"/>
              <a:tabLst>
                <a:tab pos="354965" algn="l"/>
                <a:tab pos="355600" algn="l"/>
                <a:tab pos="6850380" algn="l"/>
              </a:tabLst>
            </a:pPr>
            <a:r>
              <a:rPr sz="3000" spc="-10" dirty="0">
                <a:latin typeface="Calibri"/>
                <a:cs typeface="Calibri"/>
              </a:rPr>
              <a:t>Linoleic</a:t>
            </a:r>
            <a:r>
              <a:rPr sz="3000" spc="-5" dirty="0">
                <a:latin typeface="Calibri"/>
                <a:cs typeface="Calibri"/>
              </a:rPr>
              <a:t> acid</a:t>
            </a:r>
            <a:r>
              <a:rPr sz="3000" spc="-10" dirty="0">
                <a:latin typeface="Calibri"/>
                <a:cs typeface="Calibri"/>
              </a:rPr>
              <a:t> </a:t>
            </a:r>
            <a:r>
              <a:rPr sz="3000" spc="-5" dirty="0">
                <a:latin typeface="Calibri"/>
                <a:cs typeface="Calibri"/>
              </a:rPr>
              <a:t>is</a:t>
            </a:r>
            <a:r>
              <a:rPr sz="3000" dirty="0">
                <a:latin typeface="Calibri"/>
                <a:cs typeface="Calibri"/>
              </a:rPr>
              <a:t> </a:t>
            </a:r>
            <a:r>
              <a:rPr sz="3000" spc="-5" dirty="0">
                <a:latin typeface="Calibri"/>
                <a:cs typeface="Calibri"/>
              </a:rPr>
              <a:t>the </a:t>
            </a:r>
            <a:r>
              <a:rPr sz="3000" spc="-15" dirty="0">
                <a:latin typeface="Calibri"/>
                <a:cs typeface="Calibri"/>
              </a:rPr>
              <a:t>precursor</a:t>
            </a:r>
            <a:r>
              <a:rPr sz="3000" spc="5" dirty="0">
                <a:latin typeface="Calibri"/>
                <a:cs typeface="Calibri"/>
              </a:rPr>
              <a:t> </a:t>
            </a:r>
            <a:r>
              <a:rPr sz="3000" dirty="0">
                <a:latin typeface="Calibri"/>
                <a:cs typeface="Calibri"/>
              </a:rPr>
              <a:t>of</a:t>
            </a:r>
            <a:r>
              <a:rPr sz="3000" spc="5" dirty="0">
                <a:latin typeface="Calibri"/>
                <a:cs typeface="Calibri"/>
              </a:rPr>
              <a:t> </a:t>
            </a:r>
            <a:r>
              <a:rPr sz="3000" spc="-15" dirty="0">
                <a:latin typeface="Calibri"/>
                <a:cs typeface="Calibri"/>
              </a:rPr>
              <a:t>arachidonic</a:t>
            </a:r>
            <a:r>
              <a:rPr sz="3000" spc="-5" dirty="0">
                <a:latin typeface="Calibri"/>
                <a:cs typeface="Calibri"/>
              </a:rPr>
              <a:t> acid</a:t>
            </a:r>
            <a:r>
              <a:rPr sz="3000" spc="10" dirty="0">
                <a:latin typeface="Calibri"/>
                <a:cs typeface="Calibri"/>
              </a:rPr>
              <a:t> </a:t>
            </a:r>
            <a:r>
              <a:rPr sz="3000" spc="-25" dirty="0">
                <a:latin typeface="Calibri"/>
                <a:cs typeface="Calibri"/>
              </a:rPr>
              <a:t>for </a:t>
            </a:r>
            <a:r>
              <a:rPr sz="3000" spc="-660" dirty="0">
                <a:latin typeface="Calibri"/>
                <a:cs typeface="Calibri"/>
              </a:rPr>
              <a:t> </a:t>
            </a:r>
            <a:r>
              <a:rPr sz="3000" spc="-15" dirty="0">
                <a:latin typeface="Calibri"/>
                <a:cs typeface="Calibri"/>
              </a:rPr>
              <a:t>formation </a:t>
            </a:r>
            <a:r>
              <a:rPr sz="3000" dirty="0">
                <a:latin typeface="Calibri"/>
                <a:cs typeface="Calibri"/>
              </a:rPr>
              <a:t>of</a:t>
            </a:r>
            <a:r>
              <a:rPr sz="3000" spc="15" dirty="0">
                <a:latin typeface="Calibri"/>
                <a:cs typeface="Calibri"/>
              </a:rPr>
              <a:t> </a:t>
            </a:r>
            <a:r>
              <a:rPr sz="3000" spc="-15" dirty="0">
                <a:latin typeface="Calibri"/>
                <a:cs typeface="Calibri"/>
              </a:rPr>
              <a:t>prostaglandin</a:t>
            </a:r>
            <a:r>
              <a:rPr sz="3000" spc="10" dirty="0">
                <a:latin typeface="Calibri"/>
                <a:cs typeface="Calibri"/>
              </a:rPr>
              <a:t> </a:t>
            </a:r>
            <a:r>
              <a:rPr sz="3000">
                <a:latin typeface="Calibri"/>
                <a:cs typeface="Calibri"/>
              </a:rPr>
              <a:t>,</a:t>
            </a:r>
            <a:r>
              <a:rPr sz="3000" spc="15">
                <a:latin typeface="Calibri"/>
                <a:cs typeface="Calibri"/>
              </a:rPr>
              <a:t> </a:t>
            </a:r>
            <a:r>
              <a:rPr sz="3000" spc="-15" smtClean="0">
                <a:latin typeface="Calibri"/>
                <a:cs typeface="Calibri"/>
              </a:rPr>
              <a:t>leukotrienes</a:t>
            </a:r>
            <a:r>
              <a:rPr lang="en-IN" sz="3000" spc="-15" dirty="0" smtClean="0">
                <a:latin typeface="Calibri"/>
                <a:cs typeface="Calibri"/>
              </a:rPr>
              <a:t> </a:t>
            </a:r>
            <a:r>
              <a:rPr sz="3000" spc="-5" smtClean="0">
                <a:latin typeface="Calibri"/>
                <a:cs typeface="Calibri"/>
              </a:rPr>
              <a:t>and </a:t>
            </a:r>
            <a:r>
              <a:rPr sz="3000" smtClean="0">
                <a:latin typeface="Calibri"/>
                <a:cs typeface="Calibri"/>
              </a:rPr>
              <a:t> </a:t>
            </a:r>
            <a:r>
              <a:rPr sz="3000" spc="-25" dirty="0">
                <a:latin typeface="Calibri"/>
                <a:cs typeface="Calibri"/>
              </a:rPr>
              <a:t>thromboxone</a:t>
            </a:r>
            <a:r>
              <a:rPr sz="3000" dirty="0">
                <a:latin typeface="Calibri"/>
                <a:cs typeface="Calibri"/>
              </a:rPr>
              <a:t> </a:t>
            </a:r>
            <a:r>
              <a:rPr sz="3000" spc="-15" dirty="0">
                <a:latin typeface="Calibri"/>
                <a:cs typeface="Calibri"/>
              </a:rPr>
              <a:t>synthesis</a:t>
            </a:r>
            <a:r>
              <a:rPr sz="3000" spc="-5" dirty="0">
                <a:latin typeface="Calibri"/>
                <a:cs typeface="Calibri"/>
              </a:rPr>
              <a:t> </a:t>
            </a:r>
            <a:r>
              <a:rPr sz="3000" spc="-10" dirty="0">
                <a:latin typeface="Calibri"/>
                <a:cs typeface="Calibri"/>
              </a:rPr>
              <a:t>(Eicosanoids</a:t>
            </a:r>
            <a:r>
              <a:rPr sz="3000" spc="10" dirty="0">
                <a:latin typeface="Calibri"/>
                <a:cs typeface="Calibri"/>
              </a:rPr>
              <a:t> </a:t>
            </a:r>
            <a:r>
              <a:rPr sz="3000" spc="-10" dirty="0">
                <a:latin typeface="Calibri"/>
                <a:cs typeface="Calibri"/>
              </a:rPr>
              <a:t>synthesis).</a:t>
            </a:r>
            <a:endParaRPr sz="3000">
              <a:latin typeface="Calibri"/>
              <a:cs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2539" y="3428769"/>
            <a:ext cx="10425463" cy="3112034"/>
          </a:xfrm>
          <a:custGeom>
            <a:avLst/>
            <a:gdLst/>
            <a:ahLst/>
            <a:cxnLst/>
            <a:rect l="l" t="t" r="r" b="b"/>
            <a:pathLst>
              <a:path w="9144000" h="3429000">
                <a:moveTo>
                  <a:pt x="9143993" y="3428993"/>
                </a:moveTo>
                <a:lnTo>
                  <a:pt x="9143993" y="0"/>
                </a:lnTo>
                <a:lnTo>
                  <a:pt x="0" y="0"/>
                </a:lnTo>
                <a:lnTo>
                  <a:pt x="0" y="3428993"/>
                </a:lnTo>
                <a:lnTo>
                  <a:pt x="9143993" y="3428993"/>
                </a:lnTo>
                <a:close/>
              </a:path>
            </a:pathLst>
          </a:custGeom>
          <a:solidFill>
            <a:srgbClr val="FFFFFF"/>
          </a:solidFill>
        </p:spPr>
        <p:txBody>
          <a:bodyPr wrap="square" lIns="0" tIns="0" rIns="0" bIns="0" rtlCol="0"/>
          <a:lstStyle/>
          <a:p>
            <a:endParaRPr/>
          </a:p>
        </p:txBody>
      </p:sp>
      <p:sp>
        <p:nvSpPr>
          <p:cNvPr id="3" name="object 3"/>
          <p:cNvSpPr txBox="1"/>
          <p:nvPr/>
        </p:nvSpPr>
        <p:spPr>
          <a:xfrm>
            <a:off x="641445" y="414287"/>
            <a:ext cx="11550555" cy="3902992"/>
          </a:xfrm>
          <a:prstGeom prst="rect">
            <a:avLst/>
          </a:prstGeom>
        </p:spPr>
        <p:txBody>
          <a:bodyPr vert="horz" wrap="square" lIns="0" tIns="12065" rIns="0" bIns="0" rtlCol="0">
            <a:spAutoFit/>
          </a:bodyPr>
          <a:lstStyle/>
          <a:p>
            <a:pPr marL="12700">
              <a:lnSpc>
                <a:spcPct val="100000"/>
              </a:lnSpc>
              <a:spcBef>
                <a:spcPts val="95"/>
              </a:spcBef>
            </a:pPr>
            <a:r>
              <a:rPr sz="2800" b="1" u="heavy" spc="-5">
                <a:uFill>
                  <a:solidFill>
                    <a:srgbClr val="000000"/>
                  </a:solidFill>
                </a:uFill>
                <a:latin typeface="Times New Roman"/>
                <a:cs typeface="Times New Roman"/>
              </a:rPr>
              <a:t>Functions</a:t>
            </a:r>
            <a:r>
              <a:rPr sz="2800" b="1" u="heavy" spc="-5" smtClean="0">
                <a:uFill>
                  <a:solidFill>
                    <a:srgbClr val="000000"/>
                  </a:solidFill>
                </a:uFill>
                <a:latin typeface="Times New Roman"/>
                <a:cs typeface="Times New Roman"/>
              </a:rPr>
              <a:t>:</a:t>
            </a:r>
            <a:endParaRPr lang="en-IN" sz="2800" b="1" u="heavy" spc="-5" dirty="0" smtClean="0">
              <a:uFill>
                <a:solidFill>
                  <a:srgbClr val="000000"/>
                </a:solidFill>
              </a:uFill>
              <a:latin typeface="Times New Roman"/>
              <a:cs typeface="Times New Roman"/>
            </a:endParaRPr>
          </a:p>
          <a:p>
            <a:pPr marL="12700">
              <a:lnSpc>
                <a:spcPct val="100000"/>
              </a:lnSpc>
              <a:spcBef>
                <a:spcPts val="95"/>
              </a:spcBef>
            </a:pPr>
            <a:endParaRPr sz="2800">
              <a:latin typeface="Times New Roman"/>
              <a:cs typeface="Times New Roman"/>
            </a:endParaRPr>
          </a:p>
          <a:p>
            <a:pPr marL="527685" indent="-515620">
              <a:lnSpc>
                <a:spcPct val="100000"/>
              </a:lnSpc>
              <a:buFont typeface="Arial MT"/>
              <a:buChar char="•"/>
              <a:tabLst>
                <a:tab pos="527685" algn="l"/>
                <a:tab pos="528320" algn="l"/>
              </a:tabLst>
            </a:pPr>
            <a:r>
              <a:rPr sz="2800" spc="-5" dirty="0">
                <a:latin typeface="Times New Roman"/>
                <a:cs typeface="Times New Roman"/>
              </a:rPr>
              <a:t>Prostaglandin</a:t>
            </a:r>
            <a:r>
              <a:rPr sz="2800" dirty="0">
                <a:latin typeface="Times New Roman"/>
                <a:cs typeface="Times New Roman"/>
              </a:rPr>
              <a:t> </a:t>
            </a:r>
            <a:r>
              <a:rPr sz="2800" spc="-5" dirty="0">
                <a:latin typeface="Times New Roman"/>
                <a:cs typeface="Times New Roman"/>
              </a:rPr>
              <a:t>&amp;</a:t>
            </a:r>
            <a:r>
              <a:rPr sz="2800" spc="-10" dirty="0">
                <a:latin typeface="Times New Roman"/>
                <a:cs typeface="Times New Roman"/>
              </a:rPr>
              <a:t> </a:t>
            </a:r>
            <a:r>
              <a:rPr sz="2800" spc="-5" dirty="0">
                <a:latin typeface="Times New Roman"/>
                <a:cs typeface="Times New Roman"/>
              </a:rPr>
              <a:t>eicosanoids</a:t>
            </a:r>
            <a:r>
              <a:rPr sz="2800" dirty="0">
                <a:latin typeface="Times New Roman"/>
                <a:cs typeface="Times New Roman"/>
              </a:rPr>
              <a:t> </a:t>
            </a:r>
            <a:r>
              <a:rPr sz="2800" spc="-5" dirty="0">
                <a:latin typeface="Times New Roman"/>
                <a:cs typeface="Times New Roman"/>
              </a:rPr>
              <a:t>are</a:t>
            </a:r>
            <a:r>
              <a:rPr sz="2800" spc="-10" dirty="0">
                <a:latin typeface="Times New Roman"/>
                <a:cs typeface="Times New Roman"/>
              </a:rPr>
              <a:t> </a:t>
            </a:r>
            <a:r>
              <a:rPr sz="2800" spc="-5" dirty="0">
                <a:latin typeface="Times New Roman"/>
                <a:cs typeface="Times New Roman"/>
              </a:rPr>
              <a:t>synthesized</a:t>
            </a:r>
            <a:endParaRPr sz="2800">
              <a:latin typeface="Times New Roman"/>
              <a:cs typeface="Times New Roman"/>
            </a:endParaRPr>
          </a:p>
          <a:p>
            <a:pPr marL="527685" indent="-515620">
              <a:lnSpc>
                <a:spcPct val="100000"/>
              </a:lnSpc>
              <a:buFont typeface="Arial MT"/>
              <a:buChar char="•"/>
              <a:tabLst>
                <a:tab pos="527685" algn="l"/>
                <a:tab pos="528320" algn="l"/>
              </a:tabLst>
            </a:pPr>
            <a:r>
              <a:rPr sz="2800" spc="-5" dirty="0">
                <a:latin typeface="Times New Roman"/>
                <a:cs typeface="Times New Roman"/>
              </a:rPr>
              <a:t>Neurotrasmittter</a:t>
            </a:r>
            <a:endParaRPr sz="2800">
              <a:latin typeface="Times New Roman"/>
              <a:cs typeface="Times New Roman"/>
            </a:endParaRPr>
          </a:p>
          <a:p>
            <a:pPr marL="527685" indent="-515620">
              <a:lnSpc>
                <a:spcPct val="100000"/>
              </a:lnSpc>
              <a:buFont typeface="Arial MT"/>
              <a:buChar char="•"/>
              <a:tabLst>
                <a:tab pos="527685" algn="l"/>
                <a:tab pos="528320" algn="l"/>
              </a:tabLst>
            </a:pPr>
            <a:r>
              <a:rPr sz="2800" spc="-5" dirty="0">
                <a:latin typeface="Times New Roman"/>
                <a:cs typeface="Times New Roman"/>
              </a:rPr>
              <a:t>Useful</a:t>
            </a:r>
            <a:r>
              <a:rPr sz="2800" spc="-15" dirty="0">
                <a:latin typeface="Times New Roman"/>
                <a:cs typeface="Times New Roman"/>
              </a:rPr>
              <a:t> </a:t>
            </a:r>
            <a:r>
              <a:rPr sz="2800" spc="-5" dirty="0">
                <a:latin typeface="Times New Roman"/>
                <a:cs typeface="Times New Roman"/>
              </a:rPr>
              <a:t>to prevent</a:t>
            </a:r>
            <a:r>
              <a:rPr sz="2800" spc="-15" dirty="0">
                <a:latin typeface="Times New Roman"/>
                <a:cs typeface="Times New Roman"/>
              </a:rPr>
              <a:t> </a:t>
            </a:r>
            <a:r>
              <a:rPr sz="2800" spc="-5" dirty="0">
                <a:latin typeface="Times New Roman"/>
                <a:cs typeface="Times New Roman"/>
              </a:rPr>
              <a:t>atherosclerosis.</a:t>
            </a:r>
            <a:endParaRPr sz="2800">
              <a:latin typeface="Times New Roman"/>
              <a:cs typeface="Times New Roman"/>
            </a:endParaRPr>
          </a:p>
          <a:p>
            <a:pPr marL="527685" marR="5080" indent="-515620">
              <a:lnSpc>
                <a:spcPct val="100000"/>
              </a:lnSpc>
              <a:buFont typeface="Arial MT"/>
              <a:buChar char="•"/>
              <a:tabLst>
                <a:tab pos="527685" algn="l"/>
                <a:tab pos="528320" algn="l"/>
                <a:tab pos="2194560" algn="l"/>
                <a:tab pos="2620010" algn="l"/>
                <a:tab pos="4014470" algn="l"/>
                <a:tab pos="4459605" algn="l"/>
                <a:tab pos="4963795" algn="l"/>
                <a:tab pos="6176645" algn="l"/>
                <a:tab pos="6839584" algn="l"/>
              </a:tabLst>
            </a:pPr>
            <a:r>
              <a:rPr sz="2800" dirty="0">
                <a:latin typeface="Times New Roman"/>
                <a:cs typeface="Times New Roman"/>
              </a:rPr>
              <a:t>P</a:t>
            </a:r>
            <a:r>
              <a:rPr sz="2800" spc="-15" dirty="0">
                <a:latin typeface="Times New Roman"/>
                <a:cs typeface="Times New Roman"/>
              </a:rPr>
              <a:t>a</a:t>
            </a:r>
            <a:r>
              <a:rPr sz="2800" spc="-5" dirty="0">
                <a:latin typeface="Times New Roman"/>
                <a:cs typeface="Times New Roman"/>
              </a:rPr>
              <a:t>rti</a:t>
            </a:r>
            <a:r>
              <a:rPr sz="2800" spc="-15" dirty="0">
                <a:latin typeface="Times New Roman"/>
                <a:cs typeface="Times New Roman"/>
              </a:rPr>
              <a:t>c</a:t>
            </a:r>
            <a:r>
              <a:rPr sz="2800" spc="-5" dirty="0">
                <a:latin typeface="Times New Roman"/>
                <a:cs typeface="Times New Roman"/>
              </a:rPr>
              <a:t>i</a:t>
            </a:r>
            <a:r>
              <a:rPr sz="2800" dirty="0">
                <a:latin typeface="Times New Roman"/>
                <a:cs typeface="Times New Roman"/>
              </a:rPr>
              <a:t>p</a:t>
            </a:r>
            <a:r>
              <a:rPr sz="2800" spc="-15" dirty="0">
                <a:latin typeface="Times New Roman"/>
                <a:cs typeface="Times New Roman"/>
              </a:rPr>
              <a:t>a</a:t>
            </a:r>
            <a:r>
              <a:rPr sz="2800" spc="-5" dirty="0">
                <a:latin typeface="Times New Roman"/>
                <a:cs typeface="Times New Roman"/>
              </a:rPr>
              <a:t>te</a:t>
            </a:r>
            <a:r>
              <a:rPr sz="2800" dirty="0">
                <a:latin typeface="Times New Roman"/>
                <a:cs typeface="Times New Roman"/>
              </a:rPr>
              <a:t>	</a:t>
            </a:r>
            <a:r>
              <a:rPr sz="2800" spc="-5" dirty="0">
                <a:latin typeface="Times New Roman"/>
                <a:cs typeface="Times New Roman"/>
              </a:rPr>
              <a:t>in</a:t>
            </a:r>
            <a:r>
              <a:rPr sz="2800" dirty="0">
                <a:latin typeface="Times New Roman"/>
                <a:cs typeface="Times New Roman"/>
              </a:rPr>
              <a:t>	</a:t>
            </a:r>
            <a:r>
              <a:rPr sz="2800" spc="-5" dirty="0">
                <a:latin typeface="Times New Roman"/>
                <a:cs typeface="Times New Roman"/>
              </a:rPr>
              <a:t>str</a:t>
            </a:r>
            <a:r>
              <a:rPr sz="2800" dirty="0">
                <a:latin typeface="Times New Roman"/>
                <a:cs typeface="Times New Roman"/>
              </a:rPr>
              <a:t>u</a:t>
            </a:r>
            <a:r>
              <a:rPr sz="2800" spc="-15" dirty="0">
                <a:latin typeface="Times New Roman"/>
                <a:cs typeface="Times New Roman"/>
              </a:rPr>
              <a:t>c</a:t>
            </a:r>
            <a:r>
              <a:rPr sz="2800" spc="-5" dirty="0">
                <a:latin typeface="Times New Roman"/>
                <a:cs typeface="Times New Roman"/>
              </a:rPr>
              <a:t>t</a:t>
            </a:r>
            <a:r>
              <a:rPr sz="2800" dirty="0">
                <a:latin typeface="Times New Roman"/>
                <a:cs typeface="Times New Roman"/>
              </a:rPr>
              <a:t>u</a:t>
            </a:r>
            <a:r>
              <a:rPr sz="2800" spc="-5" dirty="0">
                <a:latin typeface="Times New Roman"/>
                <a:cs typeface="Times New Roman"/>
              </a:rPr>
              <a:t>re</a:t>
            </a:r>
            <a:r>
              <a:rPr sz="2800" dirty="0">
                <a:latin typeface="Times New Roman"/>
                <a:cs typeface="Times New Roman"/>
              </a:rPr>
              <a:t>	o</a:t>
            </a:r>
            <a:r>
              <a:rPr sz="2800" spc="-5" dirty="0">
                <a:latin typeface="Times New Roman"/>
                <a:cs typeface="Times New Roman"/>
              </a:rPr>
              <a:t>f</a:t>
            </a:r>
            <a:r>
              <a:rPr sz="2800" dirty="0">
                <a:latin typeface="Times New Roman"/>
                <a:cs typeface="Times New Roman"/>
              </a:rPr>
              <a:t>	</a:t>
            </a:r>
            <a:r>
              <a:rPr sz="2800" spc="-15" dirty="0">
                <a:latin typeface="Times New Roman"/>
                <a:cs typeface="Times New Roman"/>
              </a:rPr>
              <a:t>a</a:t>
            </a:r>
            <a:r>
              <a:rPr sz="2800" spc="-5" dirty="0">
                <a:latin typeface="Times New Roman"/>
                <a:cs typeface="Times New Roman"/>
              </a:rPr>
              <a:t>ll</a:t>
            </a:r>
            <a:r>
              <a:rPr sz="2800" dirty="0">
                <a:latin typeface="Times New Roman"/>
                <a:cs typeface="Times New Roman"/>
              </a:rPr>
              <a:t>	</a:t>
            </a:r>
            <a:r>
              <a:rPr sz="2800" spc="-15" dirty="0">
                <a:latin typeface="Times New Roman"/>
                <a:cs typeface="Times New Roman"/>
              </a:rPr>
              <a:t>ce</a:t>
            </a:r>
            <a:r>
              <a:rPr sz="2800" spc="-5" dirty="0">
                <a:latin typeface="Times New Roman"/>
                <a:cs typeface="Times New Roman"/>
              </a:rPr>
              <a:t>ll</a:t>
            </a:r>
            <a:r>
              <a:rPr sz="2800" dirty="0">
                <a:latin typeface="Times New Roman"/>
                <a:cs typeface="Times New Roman"/>
              </a:rPr>
              <a:t>u</a:t>
            </a:r>
            <a:r>
              <a:rPr sz="2800" spc="-5" dirty="0">
                <a:latin typeface="Times New Roman"/>
                <a:cs typeface="Times New Roman"/>
              </a:rPr>
              <a:t>l</a:t>
            </a:r>
            <a:r>
              <a:rPr sz="2800" spc="-15" dirty="0">
                <a:latin typeface="Times New Roman"/>
                <a:cs typeface="Times New Roman"/>
              </a:rPr>
              <a:t>a</a:t>
            </a:r>
            <a:r>
              <a:rPr sz="2800" spc="-5" dirty="0">
                <a:latin typeface="Times New Roman"/>
                <a:cs typeface="Times New Roman"/>
              </a:rPr>
              <a:t>r</a:t>
            </a:r>
            <a:r>
              <a:rPr sz="2800" dirty="0">
                <a:latin typeface="Times New Roman"/>
                <a:cs typeface="Times New Roman"/>
              </a:rPr>
              <a:t>	</a:t>
            </a:r>
            <a:r>
              <a:rPr sz="2800" spc="-15" dirty="0">
                <a:latin typeface="Times New Roman"/>
                <a:cs typeface="Times New Roman"/>
              </a:rPr>
              <a:t>a</a:t>
            </a:r>
            <a:r>
              <a:rPr sz="2800" dirty="0">
                <a:latin typeface="Times New Roman"/>
                <a:cs typeface="Times New Roman"/>
              </a:rPr>
              <a:t>n</a:t>
            </a:r>
            <a:r>
              <a:rPr sz="2800" spc="-5" dirty="0">
                <a:latin typeface="Times New Roman"/>
                <a:cs typeface="Times New Roman"/>
              </a:rPr>
              <a:t>d</a:t>
            </a:r>
            <a:r>
              <a:rPr sz="2800" dirty="0">
                <a:latin typeface="Times New Roman"/>
                <a:cs typeface="Times New Roman"/>
              </a:rPr>
              <a:t>	</a:t>
            </a:r>
            <a:r>
              <a:rPr sz="2800" spc="-5" dirty="0">
                <a:latin typeface="Times New Roman"/>
                <a:cs typeface="Times New Roman"/>
              </a:rPr>
              <a:t>s</a:t>
            </a:r>
            <a:r>
              <a:rPr sz="2800" dirty="0">
                <a:latin typeface="Times New Roman"/>
                <a:cs typeface="Times New Roman"/>
              </a:rPr>
              <a:t>ub</a:t>
            </a:r>
            <a:r>
              <a:rPr sz="2800" spc="-15" dirty="0">
                <a:latin typeface="Times New Roman"/>
                <a:cs typeface="Times New Roman"/>
              </a:rPr>
              <a:t>ce</a:t>
            </a:r>
            <a:r>
              <a:rPr sz="2800" spc="-5" dirty="0">
                <a:latin typeface="Times New Roman"/>
                <a:cs typeface="Times New Roman"/>
              </a:rPr>
              <a:t>ll</a:t>
            </a:r>
            <a:r>
              <a:rPr sz="2800" dirty="0">
                <a:latin typeface="Times New Roman"/>
                <a:cs typeface="Times New Roman"/>
              </a:rPr>
              <a:t>u</a:t>
            </a:r>
            <a:r>
              <a:rPr sz="2800" spc="-5" dirty="0">
                <a:latin typeface="Times New Roman"/>
                <a:cs typeface="Times New Roman"/>
              </a:rPr>
              <a:t>l</a:t>
            </a:r>
            <a:r>
              <a:rPr sz="2800" spc="-15" dirty="0">
                <a:latin typeface="Times New Roman"/>
                <a:cs typeface="Times New Roman"/>
              </a:rPr>
              <a:t>a</a:t>
            </a:r>
            <a:r>
              <a:rPr sz="2800" spc="-5" dirty="0">
                <a:latin typeface="Times New Roman"/>
                <a:cs typeface="Times New Roman"/>
              </a:rPr>
              <a:t>r  </a:t>
            </a:r>
            <a:r>
              <a:rPr sz="2800" spc="-10" dirty="0">
                <a:latin typeface="Times New Roman"/>
                <a:cs typeface="Times New Roman"/>
              </a:rPr>
              <a:t>membranes.</a:t>
            </a:r>
            <a:endParaRPr sz="2800">
              <a:latin typeface="Times New Roman"/>
              <a:cs typeface="Times New Roman"/>
            </a:endParaRPr>
          </a:p>
          <a:p>
            <a:pPr marL="527685" marR="5080" indent="-515620">
              <a:lnSpc>
                <a:spcPct val="100000"/>
              </a:lnSpc>
              <a:buFont typeface="Arial MT"/>
              <a:buChar char="•"/>
              <a:tabLst>
                <a:tab pos="527685" algn="l"/>
                <a:tab pos="528320" algn="l"/>
                <a:tab pos="2106295" algn="l"/>
                <a:tab pos="2819400" algn="l"/>
                <a:tab pos="3709670" algn="l"/>
                <a:tab pos="5279390" algn="l"/>
                <a:tab pos="6580505" algn="l"/>
                <a:tab pos="7886700" algn="l"/>
              </a:tabLst>
            </a:pPr>
            <a:r>
              <a:rPr sz="2800" spc="-10" dirty="0">
                <a:latin typeface="Times New Roman"/>
                <a:cs typeface="Times New Roman"/>
              </a:rPr>
              <a:t>E</a:t>
            </a:r>
            <a:r>
              <a:rPr sz="2800" spc="-5" dirty="0">
                <a:latin typeface="Times New Roman"/>
                <a:cs typeface="Times New Roman"/>
              </a:rPr>
              <a:t>ss</a:t>
            </a:r>
            <a:r>
              <a:rPr sz="2800" spc="-15" dirty="0">
                <a:latin typeface="Times New Roman"/>
                <a:cs typeface="Times New Roman"/>
              </a:rPr>
              <a:t>e</a:t>
            </a:r>
            <a:r>
              <a:rPr sz="2800" dirty="0">
                <a:latin typeface="Times New Roman"/>
                <a:cs typeface="Times New Roman"/>
              </a:rPr>
              <a:t>n</a:t>
            </a:r>
            <a:r>
              <a:rPr sz="2800" spc="-5" dirty="0">
                <a:latin typeface="Times New Roman"/>
                <a:cs typeface="Times New Roman"/>
              </a:rPr>
              <a:t>ti</a:t>
            </a:r>
            <a:r>
              <a:rPr sz="2800" spc="-15" dirty="0">
                <a:latin typeface="Times New Roman"/>
                <a:cs typeface="Times New Roman"/>
              </a:rPr>
              <a:t>a</a:t>
            </a:r>
            <a:r>
              <a:rPr sz="2800" spc="-5" dirty="0">
                <a:latin typeface="Times New Roman"/>
                <a:cs typeface="Times New Roman"/>
              </a:rPr>
              <a:t>l</a:t>
            </a:r>
            <a:r>
              <a:rPr sz="2800" dirty="0">
                <a:latin typeface="Times New Roman"/>
                <a:cs typeface="Times New Roman"/>
              </a:rPr>
              <a:t>	</a:t>
            </a:r>
            <a:r>
              <a:rPr sz="2800" spc="-5" dirty="0">
                <a:latin typeface="Times New Roman"/>
                <a:cs typeface="Times New Roman"/>
              </a:rPr>
              <a:t>f</a:t>
            </a:r>
            <a:r>
              <a:rPr sz="2800" dirty="0">
                <a:latin typeface="Times New Roman"/>
                <a:cs typeface="Times New Roman"/>
              </a:rPr>
              <a:t>o</a:t>
            </a:r>
            <a:r>
              <a:rPr sz="2800" spc="-5" dirty="0">
                <a:latin typeface="Times New Roman"/>
                <a:cs typeface="Times New Roman"/>
              </a:rPr>
              <a:t>r</a:t>
            </a:r>
            <a:r>
              <a:rPr sz="2800" dirty="0">
                <a:latin typeface="Times New Roman"/>
                <a:cs typeface="Times New Roman"/>
              </a:rPr>
              <a:t>	</a:t>
            </a:r>
            <a:r>
              <a:rPr sz="2800" spc="-5" dirty="0">
                <a:latin typeface="Times New Roman"/>
                <a:cs typeface="Times New Roman"/>
              </a:rPr>
              <a:t>s</a:t>
            </a:r>
            <a:r>
              <a:rPr sz="2800" dirty="0">
                <a:latin typeface="Times New Roman"/>
                <a:cs typeface="Times New Roman"/>
              </a:rPr>
              <a:t>k</a:t>
            </a:r>
            <a:r>
              <a:rPr sz="2800" spc="-5" dirty="0">
                <a:latin typeface="Times New Roman"/>
                <a:cs typeface="Times New Roman"/>
              </a:rPr>
              <a:t>in</a:t>
            </a:r>
            <a:r>
              <a:rPr sz="2800" dirty="0">
                <a:latin typeface="Times New Roman"/>
                <a:cs typeface="Times New Roman"/>
              </a:rPr>
              <a:t>	</a:t>
            </a:r>
            <a:r>
              <a:rPr sz="2800" spc="-5" dirty="0">
                <a:latin typeface="Times New Roman"/>
                <a:cs typeface="Times New Roman"/>
              </a:rPr>
              <a:t>i</a:t>
            </a:r>
            <a:r>
              <a:rPr sz="2800" dirty="0">
                <a:latin typeface="Times New Roman"/>
                <a:cs typeface="Times New Roman"/>
              </a:rPr>
              <a:t>n</a:t>
            </a:r>
            <a:r>
              <a:rPr sz="2800" spc="-5" dirty="0">
                <a:latin typeface="Times New Roman"/>
                <a:cs typeface="Times New Roman"/>
              </a:rPr>
              <a:t>t</a:t>
            </a:r>
            <a:r>
              <a:rPr sz="2800" spc="-15" dirty="0">
                <a:latin typeface="Times New Roman"/>
                <a:cs typeface="Times New Roman"/>
              </a:rPr>
              <a:t>e</a:t>
            </a:r>
            <a:r>
              <a:rPr sz="2800" dirty="0">
                <a:latin typeface="Times New Roman"/>
                <a:cs typeface="Times New Roman"/>
              </a:rPr>
              <a:t>g</a:t>
            </a:r>
            <a:r>
              <a:rPr sz="2800" spc="-5" dirty="0">
                <a:latin typeface="Times New Roman"/>
                <a:cs typeface="Times New Roman"/>
              </a:rPr>
              <a:t>rit</a:t>
            </a:r>
            <a:r>
              <a:rPr sz="2800" spc="-180" dirty="0">
                <a:latin typeface="Times New Roman"/>
                <a:cs typeface="Times New Roman"/>
              </a:rPr>
              <a:t>y</a:t>
            </a:r>
            <a:r>
              <a:rPr sz="2800" spc="-5" dirty="0">
                <a:latin typeface="Times New Roman"/>
                <a:cs typeface="Times New Roman"/>
              </a:rPr>
              <a:t>,</a:t>
            </a:r>
            <a:r>
              <a:rPr sz="2800" dirty="0">
                <a:latin typeface="Times New Roman"/>
                <a:cs typeface="Times New Roman"/>
              </a:rPr>
              <a:t>	no</a:t>
            </a:r>
            <a:r>
              <a:rPr sz="2800" spc="-5" dirty="0">
                <a:latin typeface="Times New Roman"/>
                <a:cs typeface="Times New Roman"/>
              </a:rPr>
              <a:t>r</a:t>
            </a:r>
            <a:r>
              <a:rPr sz="2800" spc="-25" dirty="0">
                <a:latin typeface="Times New Roman"/>
                <a:cs typeface="Times New Roman"/>
              </a:rPr>
              <a:t>m</a:t>
            </a:r>
            <a:r>
              <a:rPr sz="2800" spc="-15" dirty="0">
                <a:latin typeface="Times New Roman"/>
                <a:cs typeface="Times New Roman"/>
              </a:rPr>
              <a:t>a</a:t>
            </a:r>
            <a:r>
              <a:rPr sz="2800" spc="-5" dirty="0">
                <a:latin typeface="Times New Roman"/>
                <a:cs typeface="Times New Roman"/>
              </a:rPr>
              <a:t>l</a:t>
            </a:r>
            <a:r>
              <a:rPr sz="2800" dirty="0">
                <a:latin typeface="Times New Roman"/>
                <a:cs typeface="Times New Roman"/>
              </a:rPr>
              <a:t>	g</a:t>
            </a:r>
            <a:r>
              <a:rPr sz="2800" spc="-5" dirty="0">
                <a:latin typeface="Times New Roman"/>
                <a:cs typeface="Times New Roman"/>
              </a:rPr>
              <a:t>r</a:t>
            </a:r>
            <a:r>
              <a:rPr sz="2800" dirty="0">
                <a:latin typeface="Times New Roman"/>
                <a:cs typeface="Times New Roman"/>
              </a:rPr>
              <a:t>o</a:t>
            </a:r>
            <a:r>
              <a:rPr sz="2800" spc="-10" dirty="0">
                <a:latin typeface="Times New Roman"/>
                <a:cs typeface="Times New Roman"/>
              </a:rPr>
              <a:t>w</a:t>
            </a:r>
            <a:r>
              <a:rPr sz="2800" spc="-5" dirty="0">
                <a:latin typeface="Times New Roman"/>
                <a:cs typeface="Times New Roman"/>
              </a:rPr>
              <a:t>th</a:t>
            </a:r>
            <a:r>
              <a:rPr sz="2800" dirty="0">
                <a:latin typeface="Times New Roman"/>
                <a:cs typeface="Times New Roman"/>
              </a:rPr>
              <a:t>	</a:t>
            </a:r>
            <a:r>
              <a:rPr sz="2800" spc="-15" dirty="0">
                <a:latin typeface="Times New Roman"/>
                <a:cs typeface="Times New Roman"/>
              </a:rPr>
              <a:t>a</a:t>
            </a:r>
            <a:r>
              <a:rPr sz="2800" dirty="0">
                <a:latin typeface="Times New Roman"/>
                <a:cs typeface="Times New Roman"/>
              </a:rPr>
              <a:t>n</a:t>
            </a:r>
            <a:r>
              <a:rPr sz="2800" spc="-5" dirty="0">
                <a:latin typeface="Times New Roman"/>
                <a:cs typeface="Times New Roman"/>
              </a:rPr>
              <a:t>d  reproduction.</a:t>
            </a:r>
            <a:endParaRPr sz="2800">
              <a:latin typeface="Times New Roman"/>
              <a:cs typeface="Times New Roman"/>
            </a:endParaRPr>
          </a:p>
          <a:p>
            <a:pPr marL="527685" indent="-515620">
              <a:lnSpc>
                <a:spcPct val="100000"/>
              </a:lnSpc>
              <a:buFont typeface="Arial MT"/>
              <a:buChar char="•"/>
              <a:tabLst>
                <a:tab pos="527685" algn="l"/>
                <a:tab pos="528320" algn="l"/>
              </a:tabLst>
            </a:pPr>
            <a:r>
              <a:rPr sz="2800" spc="-5" dirty="0">
                <a:latin typeface="Times New Roman"/>
                <a:cs typeface="Times New Roman"/>
              </a:rPr>
              <a:t>Important</a:t>
            </a:r>
            <a:r>
              <a:rPr sz="2800" spc="-10" dirty="0">
                <a:latin typeface="Times New Roman"/>
                <a:cs typeface="Times New Roman"/>
              </a:rPr>
              <a:t> </a:t>
            </a:r>
            <a:r>
              <a:rPr sz="2800" spc="-5" dirty="0">
                <a:latin typeface="Times New Roman"/>
                <a:cs typeface="Times New Roman"/>
              </a:rPr>
              <a:t>role</a:t>
            </a:r>
            <a:r>
              <a:rPr sz="2800" spc="-10" dirty="0">
                <a:latin typeface="Times New Roman"/>
                <a:cs typeface="Times New Roman"/>
              </a:rPr>
              <a:t> </a:t>
            </a:r>
            <a:r>
              <a:rPr sz="2800" spc="-5" dirty="0">
                <a:latin typeface="Times New Roman"/>
                <a:cs typeface="Times New Roman"/>
              </a:rPr>
              <a:t>in </a:t>
            </a:r>
            <a:r>
              <a:rPr sz="2800" dirty="0">
                <a:latin typeface="Times New Roman"/>
                <a:cs typeface="Times New Roman"/>
              </a:rPr>
              <a:t>blood </a:t>
            </a:r>
            <a:r>
              <a:rPr sz="2800" spc="-5" dirty="0">
                <a:latin typeface="Times New Roman"/>
                <a:cs typeface="Times New Roman"/>
              </a:rPr>
              <a:t>clotting.</a:t>
            </a:r>
            <a:endParaRPr sz="2800">
              <a:latin typeface="Times New Roman"/>
              <a:cs typeface="Times New Roman"/>
            </a:endParaRPr>
          </a:p>
          <a:p>
            <a:pPr marL="527685" indent="-515620">
              <a:lnSpc>
                <a:spcPct val="100000"/>
              </a:lnSpc>
              <a:spcBef>
                <a:spcPts val="10"/>
              </a:spcBef>
              <a:buFont typeface="Arial MT"/>
              <a:buChar char="•"/>
              <a:tabLst>
                <a:tab pos="527685" algn="l"/>
                <a:tab pos="528320" algn="l"/>
              </a:tabLst>
            </a:pPr>
            <a:r>
              <a:rPr sz="2800" spc="-5" dirty="0">
                <a:latin typeface="Times New Roman"/>
                <a:cs typeface="Times New Roman"/>
              </a:rPr>
              <a:t>They</a:t>
            </a:r>
            <a:r>
              <a:rPr sz="2800" spc="-10" dirty="0">
                <a:latin typeface="Times New Roman"/>
                <a:cs typeface="Times New Roman"/>
              </a:rPr>
              <a:t> can</a:t>
            </a:r>
            <a:r>
              <a:rPr sz="2800" spc="-5" dirty="0">
                <a:latin typeface="Times New Roman"/>
                <a:cs typeface="Times New Roman"/>
              </a:rPr>
              <a:t> </a:t>
            </a:r>
            <a:r>
              <a:rPr sz="2800" dirty="0">
                <a:latin typeface="Times New Roman"/>
                <a:cs typeface="Times New Roman"/>
              </a:rPr>
              <a:t>be</a:t>
            </a:r>
            <a:r>
              <a:rPr sz="2800" spc="-15" dirty="0">
                <a:latin typeface="Times New Roman"/>
                <a:cs typeface="Times New Roman"/>
              </a:rPr>
              <a:t> </a:t>
            </a:r>
            <a:r>
              <a:rPr sz="2800" spc="-5" dirty="0">
                <a:latin typeface="Times New Roman"/>
                <a:cs typeface="Times New Roman"/>
              </a:rPr>
              <a:t>oxidized </a:t>
            </a:r>
            <a:r>
              <a:rPr sz="2800" dirty="0">
                <a:latin typeface="Times New Roman"/>
                <a:cs typeface="Times New Roman"/>
              </a:rPr>
              <a:t>for</a:t>
            </a:r>
            <a:r>
              <a:rPr sz="2800" spc="-5" dirty="0">
                <a:latin typeface="Times New Roman"/>
                <a:cs typeface="Times New Roman"/>
              </a:rPr>
              <a:t> </a:t>
            </a:r>
            <a:r>
              <a:rPr sz="2800" spc="-15" dirty="0">
                <a:latin typeface="Times New Roman"/>
                <a:cs typeface="Times New Roman"/>
              </a:rPr>
              <a:t>energy</a:t>
            </a:r>
            <a:r>
              <a:rPr sz="2800" spc="-5" dirty="0">
                <a:latin typeface="Times New Roman"/>
                <a:cs typeface="Times New Roman"/>
              </a:rPr>
              <a:t> </a:t>
            </a:r>
            <a:r>
              <a:rPr sz="2800" dirty="0">
                <a:latin typeface="Times New Roman"/>
                <a:cs typeface="Times New Roman"/>
              </a:rPr>
              <a:t>production.</a:t>
            </a:r>
            <a:endParaRPr sz="2800">
              <a:latin typeface="Times New Roman"/>
              <a:cs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87605"/>
          </a:xfrm>
        </p:spPr>
        <p:txBody>
          <a:bodyPr>
            <a:noAutofit/>
          </a:bodyPr>
          <a:lstStyle/>
          <a:p>
            <a:r>
              <a:rPr lang="en-IN" sz="2800" dirty="0" smtClean="0"/>
              <a:t>. </a:t>
            </a:r>
            <a:endParaRPr lang="en-IN" sz="2800" dirty="0"/>
          </a:p>
        </p:txBody>
      </p:sp>
      <p:pic>
        <p:nvPicPr>
          <p:cNvPr id="1026" name="Picture 2" descr="C:\Users\Power\Downloads\IMG_20230928_165739.jpg"/>
          <p:cNvPicPr>
            <a:picLocks noGrp="1" noChangeAspect="1" noChangeArrowheads="1"/>
          </p:cNvPicPr>
          <p:nvPr>
            <p:ph idx="1"/>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io-Chem-011\Pictures\51PhIfOCxKL._AC_UF1000,1000_QL80_.jpg"/>
          <p:cNvPicPr>
            <a:picLocks noGrp="1" noChangeAspect="1" noChangeArrowheads="1"/>
          </p:cNvPicPr>
          <p:nvPr>
            <p:ph idx="1"/>
          </p:nvPr>
        </p:nvPicPr>
        <p:blipFill>
          <a:blip r:embed="rId2"/>
          <a:srcRect/>
          <a:stretch>
            <a:fillRect/>
          </a:stretch>
        </p:blipFill>
        <p:spPr bwMode="auto">
          <a:xfrm>
            <a:off x="191069" y="300251"/>
            <a:ext cx="5568286" cy="5999541"/>
          </a:xfrm>
          <a:prstGeom prst="rect">
            <a:avLst/>
          </a:prstGeom>
          <a:noFill/>
        </p:spPr>
      </p:pic>
      <p:pic>
        <p:nvPicPr>
          <p:cNvPr id="2052" name="Picture 4" descr="C:\Users\Bio-Chem-011\Pictures\71tG2uwp8ZL._AC_UF1000,1000_QL80_.jpg"/>
          <p:cNvPicPr>
            <a:picLocks noChangeAspect="1" noChangeArrowheads="1"/>
          </p:cNvPicPr>
          <p:nvPr/>
        </p:nvPicPr>
        <p:blipFill>
          <a:blip r:embed="rId3"/>
          <a:srcRect/>
          <a:stretch>
            <a:fillRect/>
          </a:stretch>
        </p:blipFill>
        <p:spPr bwMode="auto">
          <a:xfrm>
            <a:off x="6073255" y="777923"/>
            <a:ext cx="6118746" cy="521344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io-Chem-011\Pictures\71mtlcebcsL._AC_UF350,350_QL50_.jpg"/>
          <p:cNvPicPr>
            <a:picLocks noChangeAspect="1" noChangeArrowheads="1"/>
          </p:cNvPicPr>
          <p:nvPr/>
        </p:nvPicPr>
        <p:blipFill>
          <a:blip r:embed="rId2"/>
          <a:srcRect/>
          <a:stretch>
            <a:fillRect/>
          </a:stretch>
        </p:blipFill>
        <p:spPr bwMode="auto">
          <a:xfrm>
            <a:off x="6782937" y="668741"/>
            <a:ext cx="5409063" cy="5732060"/>
          </a:xfrm>
          <a:prstGeom prst="rect">
            <a:avLst/>
          </a:prstGeom>
          <a:noFill/>
        </p:spPr>
      </p:pic>
      <p:pic>
        <p:nvPicPr>
          <p:cNvPr id="5" name="Picture 2"/>
          <p:cNvPicPr>
            <a:picLocks noChangeAspect="1" noChangeArrowheads="1"/>
          </p:cNvPicPr>
          <p:nvPr/>
        </p:nvPicPr>
        <p:blipFill>
          <a:blip r:embed="rId3"/>
          <a:srcRect/>
          <a:stretch>
            <a:fillRect/>
          </a:stretch>
        </p:blipFill>
        <p:spPr bwMode="auto">
          <a:xfrm>
            <a:off x="641445" y="259308"/>
            <a:ext cx="6032310" cy="6332562"/>
          </a:xfrm>
          <a:prstGeom prst="rect">
            <a:avLst/>
          </a:prstGeom>
          <a:noFill/>
          <a:ln w="9525">
            <a:noFill/>
            <a:miter lim="800000"/>
            <a:headEnd/>
            <a:tailEnd/>
          </a:ln>
          <a:effectLst/>
        </p:spPr>
      </p:pic>
    </p:spTree>
    <p:extLst>
      <p:ext uri="{BB962C8B-B14F-4D97-AF65-F5344CB8AC3E}">
        <p14:creationId xmlns:p14="http://schemas.microsoft.com/office/powerpoint/2010/main" xmlns="" val="1482057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131"/>
            <a:ext cx="10515600" cy="953589"/>
          </a:xfrm>
        </p:spPr>
        <p:txBody>
          <a:bodyPr>
            <a:normAutofit fontScale="90000"/>
          </a:bodyPr>
          <a:lstStyle/>
          <a:p>
            <a:r>
              <a:rPr lang="en-US" b="1" dirty="0" smtClean="0">
                <a:solidFill>
                  <a:srgbClr val="FF0000"/>
                </a:solidFill>
              </a:rPr>
              <a:t>Functions of Essential Fatty Acid</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769961" y="1661853"/>
            <a:ext cx="10515600" cy="4351338"/>
          </a:xfrm>
        </p:spPr>
        <p:txBody>
          <a:bodyPr>
            <a:normAutofit fontScale="92500" lnSpcReduction="10000"/>
          </a:bodyPr>
          <a:lstStyle/>
          <a:p>
            <a:r>
              <a:rPr lang="en-US" b="1" dirty="0" smtClean="0">
                <a:solidFill>
                  <a:srgbClr val="FF0000"/>
                </a:solidFill>
              </a:rPr>
              <a:t>Biomedical importance of ω3 fatty acids </a:t>
            </a:r>
          </a:p>
          <a:p>
            <a:r>
              <a:rPr lang="en-US" dirty="0" smtClean="0"/>
              <a:t>Dietary </a:t>
            </a:r>
            <a:r>
              <a:rPr lang="en-US" dirty="0"/>
              <a:t>supplementation with long-chain ω3 fatty acids is believed to have effects in a number of chronic diseases</a:t>
            </a:r>
          </a:p>
          <a:p>
            <a:r>
              <a:rPr lang="en-US" dirty="0"/>
              <a:t>Decreases platelet aggregation</a:t>
            </a:r>
          </a:p>
          <a:p>
            <a:r>
              <a:rPr lang="en-US" dirty="0"/>
              <a:t>Reduce inflammation</a:t>
            </a:r>
          </a:p>
          <a:p>
            <a:r>
              <a:rPr lang="en-US" dirty="0"/>
              <a:t>Decreases hyperlipidemia</a:t>
            </a:r>
          </a:p>
          <a:p>
            <a:r>
              <a:rPr lang="en-US" dirty="0"/>
              <a:t>Decreases cardiovascular diseases</a:t>
            </a:r>
          </a:p>
          <a:p>
            <a:r>
              <a:rPr lang="en-US" dirty="0"/>
              <a:t>Decreases mental illness like depression &amp; ADHD</a:t>
            </a:r>
          </a:p>
          <a:p>
            <a:r>
              <a:rPr lang="en-US" dirty="0"/>
              <a:t>Beneficial in degenerative disorders like rheumatoid arthritis</a:t>
            </a:r>
          </a:p>
          <a:p>
            <a:r>
              <a:rPr lang="en-US" dirty="0"/>
              <a:t>Require for Retinal &amp; Brain development</a:t>
            </a:r>
          </a:p>
        </p:txBody>
      </p:sp>
    </p:spTree>
    <p:extLst>
      <p:ext uri="{BB962C8B-B14F-4D97-AF65-F5344CB8AC3E}">
        <p14:creationId xmlns:p14="http://schemas.microsoft.com/office/powerpoint/2010/main" xmlns="" val="2106435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82639"/>
            <a:ext cx="10515600" cy="5194324"/>
          </a:xfrm>
        </p:spPr>
        <p:txBody>
          <a:bodyPr>
            <a:normAutofit/>
          </a:bodyPr>
          <a:lstStyle/>
          <a:p>
            <a:pPr marL="38100">
              <a:lnSpc>
                <a:spcPct val="100000"/>
              </a:lnSpc>
              <a:spcBef>
                <a:spcPts val="770"/>
              </a:spcBef>
            </a:pPr>
            <a:r>
              <a:rPr lang="en-US" b="1" spc="-5" dirty="0">
                <a:latin typeface="Times New Roman"/>
                <a:cs typeface="Times New Roman"/>
              </a:rPr>
              <a:t>III-</a:t>
            </a:r>
            <a:r>
              <a:rPr lang="en-US" b="1" spc="-10" dirty="0">
                <a:latin typeface="Times New Roman"/>
                <a:cs typeface="Times New Roman"/>
              </a:rPr>
              <a:t> </a:t>
            </a:r>
            <a:r>
              <a:rPr lang="en-US" b="1" spc="-10" dirty="0" err="1">
                <a:latin typeface="Times New Roman"/>
                <a:cs typeface="Times New Roman"/>
              </a:rPr>
              <a:t>Hydroxy</a:t>
            </a:r>
            <a:r>
              <a:rPr lang="en-US" b="1" spc="-10" dirty="0">
                <a:latin typeface="Times New Roman"/>
                <a:cs typeface="Times New Roman"/>
              </a:rPr>
              <a:t> </a:t>
            </a:r>
            <a:r>
              <a:rPr lang="en-US" b="1" spc="-5" dirty="0">
                <a:latin typeface="Times New Roman"/>
                <a:cs typeface="Times New Roman"/>
              </a:rPr>
              <a:t>fatty acids</a:t>
            </a:r>
            <a:endParaRPr lang="en-US" dirty="0">
              <a:latin typeface="Times New Roman"/>
              <a:cs typeface="Times New Roman"/>
            </a:endParaRPr>
          </a:p>
          <a:p>
            <a:pPr marL="38100" marR="1463675">
              <a:lnSpc>
                <a:spcPct val="120000"/>
              </a:lnSpc>
            </a:pPr>
            <a:r>
              <a:rPr lang="en-US" spc="-5" dirty="0">
                <a:latin typeface="Times New Roman"/>
                <a:cs typeface="Times New Roman"/>
              </a:rPr>
              <a:t>-They contain </a:t>
            </a:r>
            <a:r>
              <a:rPr lang="en-US" dirty="0">
                <a:latin typeface="Times New Roman"/>
                <a:cs typeface="Times New Roman"/>
              </a:rPr>
              <a:t>one or </a:t>
            </a:r>
            <a:r>
              <a:rPr lang="en-US" spc="-10" dirty="0">
                <a:latin typeface="Times New Roman"/>
                <a:cs typeface="Times New Roman"/>
              </a:rPr>
              <a:t>more </a:t>
            </a:r>
            <a:r>
              <a:rPr lang="en-US" dirty="0">
                <a:latin typeface="Times New Roman"/>
                <a:cs typeface="Times New Roman"/>
              </a:rPr>
              <a:t>hydroxyl groups, </a:t>
            </a:r>
            <a:r>
              <a:rPr lang="en-US" spc="-685" dirty="0">
                <a:latin typeface="Times New Roman"/>
                <a:cs typeface="Times New Roman"/>
              </a:rPr>
              <a:t> </a:t>
            </a:r>
            <a:r>
              <a:rPr lang="en-US" spc="-10" dirty="0">
                <a:latin typeface="Times New Roman"/>
                <a:cs typeface="Times New Roman"/>
              </a:rPr>
              <a:t>Examples:</a:t>
            </a:r>
            <a:endParaRPr lang="en-US" dirty="0">
              <a:latin typeface="Times New Roman"/>
              <a:cs typeface="Times New Roman"/>
            </a:endParaRPr>
          </a:p>
          <a:p>
            <a:pPr marL="162560" indent="-125095">
              <a:lnSpc>
                <a:spcPct val="100000"/>
              </a:lnSpc>
              <a:spcBef>
                <a:spcPts val="675"/>
              </a:spcBef>
              <a:buSzPct val="96428"/>
              <a:buFont typeface="Arial MT"/>
              <a:buChar char="•"/>
              <a:tabLst>
                <a:tab pos="163195" algn="l"/>
              </a:tabLst>
            </a:pPr>
            <a:r>
              <a:rPr lang="en-US" spc="-5" dirty="0" err="1">
                <a:latin typeface="Times New Roman"/>
                <a:cs typeface="Times New Roman"/>
              </a:rPr>
              <a:t>Oxynervonic</a:t>
            </a:r>
            <a:r>
              <a:rPr lang="en-US" spc="-15" dirty="0">
                <a:latin typeface="Times New Roman"/>
                <a:cs typeface="Times New Roman"/>
              </a:rPr>
              <a:t> </a:t>
            </a:r>
            <a:r>
              <a:rPr lang="en-US" dirty="0">
                <a:latin typeface="Times New Roman"/>
                <a:cs typeface="Times New Roman"/>
              </a:rPr>
              <a:t>(24:1</a:t>
            </a:r>
            <a:r>
              <a:rPr lang="en-US" dirty="0">
                <a:latin typeface="Symbol"/>
                <a:cs typeface="Symbol"/>
              </a:rPr>
              <a:t></a:t>
            </a:r>
            <a:r>
              <a:rPr lang="en-US" sz="2775" baseline="25525" dirty="0">
                <a:latin typeface="Times New Roman"/>
                <a:cs typeface="Times New Roman"/>
              </a:rPr>
              <a:t>15</a:t>
            </a:r>
            <a:r>
              <a:rPr lang="en-US" dirty="0">
                <a:latin typeface="Times New Roman"/>
                <a:cs typeface="Times New Roman"/>
              </a:rPr>
              <a:t>,</a:t>
            </a:r>
            <a:r>
              <a:rPr lang="en-US" spc="-10" dirty="0">
                <a:latin typeface="Times New Roman"/>
                <a:cs typeface="Times New Roman"/>
              </a:rPr>
              <a:t> </a:t>
            </a:r>
            <a:r>
              <a:rPr lang="en-US" dirty="0" err="1">
                <a:latin typeface="Times New Roman"/>
                <a:cs typeface="Times New Roman"/>
              </a:rPr>
              <a:t>hydroxy</a:t>
            </a:r>
            <a:r>
              <a:rPr lang="en-US" dirty="0">
                <a:latin typeface="Times New Roman"/>
                <a:cs typeface="Times New Roman"/>
              </a:rPr>
              <a:t> </a:t>
            </a:r>
            <a:r>
              <a:rPr lang="en-US" spc="-10" dirty="0">
                <a:latin typeface="Times New Roman"/>
                <a:cs typeface="Times New Roman"/>
              </a:rPr>
              <a:t>at</a:t>
            </a:r>
            <a:r>
              <a:rPr lang="en-US" spc="-5" dirty="0">
                <a:latin typeface="Times New Roman"/>
                <a:cs typeface="Times New Roman"/>
              </a:rPr>
              <a:t> </a:t>
            </a:r>
            <a:r>
              <a:rPr lang="en-US" dirty="0">
                <a:latin typeface="Times New Roman"/>
                <a:cs typeface="Times New Roman"/>
              </a:rPr>
              <a:t>C</a:t>
            </a:r>
            <a:r>
              <a:rPr lang="en-US" sz="2775" baseline="-21021" dirty="0">
                <a:latin typeface="Times New Roman"/>
                <a:cs typeface="Times New Roman"/>
              </a:rPr>
              <a:t>2</a:t>
            </a:r>
            <a:r>
              <a:rPr lang="en-US" dirty="0">
                <a:latin typeface="Times New Roman"/>
                <a:cs typeface="Times New Roman"/>
              </a:rPr>
              <a:t>),</a:t>
            </a:r>
          </a:p>
          <a:p>
            <a:pPr marL="162560" indent="-125095">
              <a:lnSpc>
                <a:spcPct val="100000"/>
              </a:lnSpc>
              <a:spcBef>
                <a:spcPts val="670"/>
              </a:spcBef>
              <a:buSzPct val="96428"/>
              <a:buFont typeface="Arial MT"/>
              <a:buChar char="•"/>
              <a:tabLst>
                <a:tab pos="163195" algn="l"/>
              </a:tabLst>
            </a:pPr>
            <a:r>
              <a:rPr lang="en-US" spc="-5" dirty="0" err="1">
                <a:latin typeface="Times New Roman"/>
                <a:cs typeface="Times New Roman"/>
              </a:rPr>
              <a:t>Crebronic</a:t>
            </a:r>
            <a:r>
              <a:rPr lang="en-US" spc="-20" dirty="0">
                <a:latin typeface="Times New Roman"/>
                <a:cs typeface="Times New Roman"/>
              </a:rPr>
              <a:t> </a:t>
            </a:r>
            <a:r>
              <a:rPr lang="en-US" dirty="0">
                <a:latin typeface="Times New Roman"/>
                <a:cs typeface="Times New Roman"/>
              </a:rPr>
              <a:t>(24:</a:t>
            </a:r>
            <a:r>
              <a:rPr lang="en-US" spc="-15" dirty="0">
                <a:latin typeface="Times New Roman"/>
                <a:cs typeface="Times New Roman"/>
              </a:rPr>
              <a:t> </a:t>
            </a:r>
            <a:r>
              <a:rPr lang="en-US" dirty="0" err="1">
                <a:latin typeface="Times New Roman"/>
                <a:cs typeface="Times New Roman"/>
              </a:rPr>
              <a:t>hydroxy</a:t>
            </a:r>
            <a:r>
              <a:rPr lang="en-US" spc="-5" dirty="0">
                <a:latin typeface="Times New Roman"/>
                <a:cs typeface="Times New Roman"/>
              </a:rPr>
              <a:t> </a:t>
            </a:r>
            <a:r>
              <a:rPr lang="en-US" spc="-10" dirty="0">
                <a:latin typeface="Times New Roman"/>
                <a:cs typeface="Times New Roman"/>
              </a:rPr>
              <a:t>at</a:t>
            </a:r>
            <a:r>
              <a:rPr lang="en-US" spc="-15" dirty="0">
                <a:latin typeface="Times New Roman"/>
                <a:cs typeface="Times New Roman"/>
              </a:rPr>
              <a:t> </a:t>
            </a:r>
            <a:r>
              <a:rPr lang="en-US" dirty="0">
                <a:latin typeface="Times New Roman"/>
                <a:cs typeface="Times New Roman"/>
              </a:rPr>
              <a:t>C</a:t>
            </a:r>
            <a:r>
              <a:rPr lang="en-US" sz="2775" baseline="-21021" dirty="0">
                <a:latin typeface="Times New Roman"/>
                <a:cs typeface="Times New Roman"/>
              </a:rPr>
              <a:t>2</a:t>
            </a:r>
            <a:r>
              <a:rPr lang="en-US" dirty="0">
                <a:latin typeface="Times New Roman"/>
                <a:cs typeface="Times New Roman"/>
              </a:rPr>
              <a:t>)</a:t>
            </a:r>
          </a:p>
          <a:p>
            <a:pPr marL="38100">
              <a:lnSpc>
                <a:spcPct val="100000"/>
              </a:lnSpc>
              <a:spcBef>
                <a:spcPts val="670"/>
              </a:spcBef>
            </a:pPr>
            <a:r>
              <a:rPr lang="en-US" b="1" spc="-75" dirty="0">
                <a:latin typeface="Times New Roman"/>
                <a:cs typeface="Times New Roman"/>
              </a:rPr>
              <a:t>IV-</a:t>
            </a:r>
            <a:r>
              <a:rPr lang="en-US" b="1" spc="-10" dirty="0">
                <a:latin typeface="Times New Roman"/>
                <a:cs typeface="Times New Roman"/>
              </a:rPr>
              <a:t> </a:t>
            </a:r>
            <a:r>
              <a:rPr lang="en-US" b="1" spc="-5" dirty="0">
                <a:latin typeface="Times New Roman"/>
                <a:cs typeface="Times New Roman"/>
              </a:rPr>
              <a:t>Branched chain fatty acids:</a:t>
            </a:r>
            <a:endParaRPr lang="en-US" dirty="0">
              <a:latin typeface="Times New Roman"/>
              <a:cs typeface="Times New Roman"/>
            </a:endParaRPr>
          </a:p>
          <a:p>
            <a:pPr marL="38100">
              <a:lnSpc>
                <a:spcPct val="100000"/>
              </a:lnSpc>
              <a:spcBef>
                <a:spcPts val="675"/>
              </a:spcBef>
            </a:pPr>
            <a:r>
              <a:rPr lang="en-US" spc="-5" dirty="0">
                <a:latin typeface="Times New Roman"/>
                <a:cs typeface="Times New Roman"/>
              </a:rPr>
              <a:t>There</a:t>
            </a:r>
            <a:r>
              <a:rPr lang="en-US" spc="-20" dirty="0">
                <a:latin typeface="Times New Roman"/>
                <a:cs typeface="Times New Roman"/>
              </a:rPr>
              <a:t> </a:t>
            </a:r>
            <a:r>
              <a:rPr lang="en-US" spc="-5" dirty="0">
                <a:latin typeface="Times New Roman"/>
                <a:cs typeface="Times New Roman"/>
              </a:rPr>
              <a:t>are</a:t>
            </a:r>
            <a:r>
              <a:rPr lang="en-US" spc="-15" dirty="0">
                <a:latin typeface="Times New Roman"/>
                <a:cs typeface="Times New Roman"/>
              </a:rPr>
              <a:t> </a:t>
            </a:r>
            <a:r>
              <a:rPr lang="en-US" spc="-5" dirty="0">
                <a:latin typeface="Times New Roman"/>
                <a:cs typeface="Times New Roman"/>
              </a:rPr>
              <a:t>fatty</a:t>
            </a:r>
            <a:r>
              <a:rPr lang="en-US" spc="-10" dirty="0">
                <a:latin typeface="Times New Roman"/>
                <a:cs typeface="Times New Roman"/>
              </a:rPr>
              <a:t> </a:t>
            </a:r>
            <a:r>
              <a:rPr lang="en-US" spc="-5" dirty="0">
                <a:latin typeface="Times New Roman"/>
                <a:cs typeface="Times New Roman"/>
              </a:rPr>
              <a:t>acids with branched</a:t>
            </a:r>
            <a:r>
              <a:rPr lang="en-US" spc="-10" dirty="0">
                <a:latin typeface="Times New Roman"/>
                <a:cs typeface="Times New Roman"/>
              </a:rPr>
              <a:t> </a:t>
            </a:r>
            <a:r>
              <a:rPr lang="en-US" spc="-5" dirty="0">
                <a:latin typeface="Times New Roman"/>
                <a:cs typeface="Times New Roman"/>
              </a:rPr>
              <a:t>chains</a:t>
            </a:r>
            <a:endParaRPr lang="en-US" dirty="0">
              <a:latin typeface="Times New Roman"/>
              <a:cs typeface="Times New Roman"/>
            </a:endParaRPr>
          </a:p>
          <a:p>
            <a:pPr marL="38100">
              <a:lnSpc>
                <a:spcPct val="100000"/>
              </a:lnSpc>
              <a:spcBef>
                <a:spcPts val="670"/>
              </a:spcBef>
            </a:pPr>
            <a:r>
              <a:rPr lang="en-US" b="1" u="heavy" spc="-5" dirty="0">
                <a:uFill>
                  <a:solidFill>
                    <a:srgbClr val="000000"/>
                  </a:solidFill>
                </a:uFill>
                <a:latin typeface="Times New Roman"/>
                <a:cs typeface="Times New Roman"/>
              </a:rPr>
              <a:t>Examples:</a:t>
            </a:r>
            <a:endParaRPr lang="en-US" dirty="0">
              <a:latin typeface="Times New Roman"/>
              <a:cs typeface="Times New Roman"/>
            </a:endParaRPr>
          </a:p>
          <a:p>
            <a:pPr marL="38100" marR="30480" algn="just">
              <a:lnSpc>
                <a:spcPct val="120000"/>
              </a:lnSpc>
              <a:buSzPct val="96428"/>
              <a:buFont typeface="Arial MT"/>
              <a:buChar char="•"/>
              <a:tabLst>
                <a:tab pos="163195" algn="l"/>
              </a:tabLst>
            </a:pPr>
            <a:r>
              <a:rPr lang="en-US" b="1" u="heavy" spc="-20" dirty="0">
                <a:uFill>
                  <a:solidFill>
                    <a:srgbClr val="000000"/>
                  </a:solidFill>
                </a:uFill>
                <a:latin typeface="Times New Roman"/>
                <a:cs typeface="Times New Roman"/>
              </a:rPr>
              <a:t> </a:t>
            </a:r>
            <a:r>
              <a:rPr lang="en-US" b="1" u="heavy" dirty="0" err="1">
                <a:uFill>
                  <a:solidFill>
                    <a:srgbClr val="000000"/>
                  </a:solidFill>
                </a:uFill>
                <a:latin typeface="Times New Roman"/>
                <a:cs typeface="Times New Roman"/>
              </a:rPr>
              <a:t>Phytanic</a:t>
            </a:r>
            <a:r>
              <a:rPr lang="en-US" b="1" u="heavy" dirty="0">
                <a:uFill>
                  <a:solidFill>
                    <a:srgbClr val="000000"/>
                  </a:solidFill>
                </a:uFill>
                <a:latin typeface="Times New Roman"/>
                <a:cs typeface="Times New Roman"/>
              </a:rPr>
              <a:t> </a:t>
            </a:r>
            <a:r>
              <a:rPr lang="en-US" b="1" u="heavy" spc="-5" dirty="0">
                <a:uFill>
                  <a:solidFill>
                    <a:srgbClr val="000000"/>
                  </a:solidFill>
                </a:uFill>
                <a:latin typeface="Times New Roman"/>
                <a:cs typeface="Times New Roman"/>
              </a:rPr>
              <a:t>acid</a:t>
            </a:r>
            <a:r>
              <a:rPr lang="en-US" b="1" spc="-5" dirty="0">
                <a:latin typeface="Times New Roman"/>
                <a:cs typeface="Times New Roman"/>
              </a:rPr>
              <a:t> </a:t>
            </a:r>
            <a:r>
              <a:rPr lang="en-US" spc="-5" dirty="0">
                <a:latin typeface="Times New Roman"/>
                <a:cs typeface="Times New Roman"/>
              </a:rPr>
              <a:t>that is a </a:t>
            </a:r>
            <a:r>
              <a:rPr lang="en-US" dirty="0">
                <a:latin typeface="Times New Roman"/>
                <a:cs typeface="Times New Roman"/>
              </a:rPr>
              <a:t>by-product of chlorophyll </a:t>
            </a:r>
            <a:r>
              <a:rPr lang="en-US" spc="5" dirty="0">
                <a:latin typeface="Times New Roman"/>
                <a:cs typeface="Times New Roman"/>
              </a:rPr>
              <a:t> </a:t>
            </a:r>
            <a:r>
              <a:rPr lang="en-US" spc="-5" dirty="0">
                <a:latin typeface="Times New Roman"/>
                <a:cs typeface="Times New Roman"/>
              </a:rPr>
              <a:t>catabolism</a:t>
            </a:r>
            <a:r>
              <a:rPr lang="en-US" dirty="0">
                <a:latin typeface="Times New Roman"/>
                <a:cs typeface="Times New Roman"/>
              </a:rPr>
              <a:t> </a:t>
            </a:r>
            <a:r>
              <a:rPr lang="en-US" spc="-5" dirty="0">
                <a:latin typeface="Times New Roman"/>
                <a:cs typeface="Times New Roman"/>
              </a:rPr>
              <a:t>in</a:t>
            </a:r>
            <a:r>
              <a:rPr lang="en-US" dirty="0">
                <a:latin typeface="Times New Roman"/>
                <a:cs typeface="Times New Roman"/>
              </a:rPr>
              <a:t> </a:t>
            </a:r>
            <a:r>
              <a:rPr lang="en-US" spc="-10" dirty="0">
                <a:latin typeface="Times New Roman"/>
                <a:cs typeface="Times New Roman"/>
              </a:rPr>
              <a:t>human</a:t>
            </a:r>
            <a:r>
              <a:rPr lang="en-US" spc="-5" dirty="0">
                <a:latin typeface="Times New Roman"/>
                <a:cs typeface="Times New Roman"/>
              </a:rPr>
              <a:t> and</a:t>
            </a:r>
            <a:r>
              <a:rPr lang="en-US" dirty="0">
                <a:latin typeface="Times New Roman"/>
                <a:cs typeface="Times New Roman"/>
              </a:rPr>
              <a:t> </a:t>
            </a:r>
            <a:r>
              <a:rPr lang="en-US" spc="-10" dirty="0" smtClean="0">
                <a:latin typeface="Times New Roman"/>
                <a:cs typeface="Times New Roman"/>
              </a:rPr>
              <a:t>animal</a:t>
            </a:r>
            <a:r>
              <a:rPr lang="en-US" spc="-25" dirty="0" smtClean="0">
                <a:latin typeface="Times New Roman"/>
                <a:cs typeface="Times New Roman"/>
              </a:rPr>
              <a:t>.</a:t>
            </a:r>
            <a:r>
              <a:rPr lang="en-US" spc="-10" dirty="0" smtClean="0">
                <a:latin typeface="Times New Roman"/>
                <a:cs typeface="Times New Roman"/>
              </a:rPr>
              <a:t> </a:t>
            </a:r>
            <a:r>
              <a:rPr lang="en-US" spc="-5" dirty="0">
                <a:latin typeface="Times New Roman"/>
                <a:cs typeface="Times New Roman"/>
              </a:rPr>
              <a:t>If</a:t>
            </a:r>
            <a:r>
              <a:rPr lang="en-US" dirty="0">
                <a:latin typeface="Times New Roman"/>
                <a:cs typeface="Times New Roman"/>
              </a:rPr>
              <a:t> </a:t>
            </a:r>
            <a:r>
              <a:rPr lang="en-US" spc="-5" dirty="0">
                <a:latin typeface="Times New Roman"/>
                <a:cs typeface="Times New Roman"/>
              </a:rPr>
              <a:t>it is</a:t>
            </a:r>
            <a:r>
              <a:rPr lang="en-US" spc="5" dirty="0">
                <a:latin typeface="Times New Roman"/>
                <a:cs typeface="Times New Roman"/>
              </a:rPr>
              <a:t> </a:t>
            </a:r>
            <a:r>
              <a:rPr lang="en-US" dirty="0">
                <a:latin typeface="Times New Roman"/>
                <a:cs typeface="Times New Roman"/>
              </a:rPr>
              <a:t>not</a:t>
            </a:r>
            <a:r>
              <a:rPr lang="en-US" spc="-5" dirty="0">
                <a:latin typeface="Times New Roman"/>
                <a:cs typeface="Times New Roman"/>
              </a:rPr>
              <a:t> oxidized</a:t>
            </a:r>
            <a:r>
              <a:rPr lang="en-US" dirty="0">
                <a:latin typeface="Times New Roman"/>
                <a:cs typeface="Times New Roman"/>
              </a:rPr>
              <a:t> </a:t>
            </a:r>
            <a:r>
              <a:rPr lang="en-US" spc="-5" dirty="0">
                <a:latin typeface="Times New Roman"/>
                <a:cs typeface="Times New Roman"/>
              </a:rPr>
              <a:t>in</a:t>
            </a:r>
            <a:r>
              <a:rPr lang="en-US" spc="5" dirty="0">
                <a:latin typeface="Times New Roman"/>
                <a:cs typeface="Times New Roman"/>
              </a:rPr>
              <a:t> </a:t>
            </a:r>
            <a:r>
              <a:rPr lang="en-US" dirty="0">
                <a:latin typeface="Times New Roman"/>
                <a:cs typeface="Times New Roman"/>
              </a:rPr>
              <a:t>the</a:t>
            </a:r>
            <a:r>
              <a:rPr lang="en-US" spc="-10" dirty="0">
                <a:latin typeface="Times New Roman"/>
                <a:cs typeface="Times New Roman"/>
              </a:rPr>
              <a:t> </a:t>
            </a:r>
            <a:r>
              <a:rPr lang="en-US" dirty="0">
                <a:latin typeface="Times New Roman"/>
                <a:cs typeface="Times New Roman"/>
              </a:rPr>
              <a:t>body </a:t>
            </a:r>
            <a:r>
              <a:rPr lang="en-US" spc="-5" dirty="0">
                <a:latin typeface="Times New Roman"/>
                <a:cs typeface="Times New Roman"/>
              </a:rPr>
              <a:t>it</a:t>
            </a:r>
            <a:r>
              <a:rPr lang="en-US" dirty="0">
                <a:latin typeface="Times New Roman"/>
                <a:cs typeface="Times New Roman"/>
              </a:rPr>
              <a:t> </a:t>
            </a:r>
            <a:r>
              <a:rPr lang="en-US" spc="-5" dirty="0">
                <a:latin typeface="Times New Roman"/>
                <a:cs typeface="Times New Roman"/>
              </a:rPr>
              <a:t>will </a:t>
            </a:r>
            <a:r>
              <a:rPr lang="en-US" dirty="0">
                <a:latin typeface="Times New Roman"/>
                <a:cs typeface="Times New Roman"/>
              </a:rPr>
              <a:t>be</a:t>
            </a:r>
            <a:r>
              <a:rPr lang="en-US" spc="-10" dirty="0">
                <a:latin typeface="Times New Roman"/>
                <a:cs typeface="Times New Roman"/>
              </a:rPr>
              <a:t> </a:t>
            </a:r>
            <a:r>
              <a:rPr lang="en-US" spc="-5" dirty="0">
                <a:latin typeface="Times New Roman"/>
                <a:cs typeface="Times New Roman"/>
              </a:rPr>
              <a:t>toxic.</a:t>
            </a:r>
            <a:endParaRPr lang="en-US" dirty="0">
              <a:latin typeface="Times New Roman"/>
              <a:cs typeface="Times New Roman"/>
            </a:endParaRPr>
          </a:p>
          <a:p>
            <a:endParaRPr lang="en-US" dirty="0"/>
          </a:p>
        </p:txBody>
      </p:sp>
    </p:spTree>
    <p:extLst>
      <p:ext uri="{BB962C8B-B14F-4D97-AF65-F5344CB8AC3E}">
        <p14:creationId xmlns:p14="http://schemas.microsoft.com/office/powerpoint/2010/main" xmlns="" val="766477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17"/>
            <a:ext cx="10515600" cy="914400"/>
          </a:xfrm>
        </p:spPr>
        <p:txBody>
          <a:bodyPr/>
          <a:lstStyle/>
          <a:p>
            <a:pPr algn="ctr"/>
            <a:r>
              <a:rPr lang="en-US" b="1" dirty="0" smtClean="0">
                <a:solidFill>
                  <a:srgbClr val="FF0000"/>
                </a:solidFill>
              </a:rPr>
              <a:t>Isomerism in fatty acids</a:t>
            </a:r>
            <a:endParaRPr lang="en-US" dirty="0"/>
          </a:p>
        </p:txBody>
      </p:sp>
      <p:pic>
        <p:nvPicPr>
          <p:cNvPr id="1028" name="Picture 4"/>
          <p:cNvPicPr>
            <a:picLocks noGrp="1" noChangeAspect="1" noChangeArrowheads="1"/>
          </p:cNvPicPr>
          <p:nvPr>
            <p:ph idx="1"/>
          </p:nvPr>
        </p:nvPicPr>
        <p:blipFill>
          <a:blip r:embed="rId2"/>
          <a:srcRect/>
          <a:stretch>
            <a:fillRect/>
          </a:stretch>
        </p:blipFill>
        <p:spPr bwMode="auto">
          <a:xfrm>
            <a:off x="1883391" y="1241946"/>
            <a:ext cx="9021169" cy="537721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76982" y="261477"/>
            <a:ext cx="11257934" cy="6208149"/>
          </a:xfrm>
          <a:prstGeom prst="rect">
            <a:avLst/>
          </a:prstGeom>
        </p:spPr>
      </p:pic>
      <p:sp>
        <p:nvSpPr>
          <p:cNvPr id="5" name="Rectangle 4"/>
          <p:cNvSpPr/>
          <p:nvPr/>
        </p:nvSpPr>
        <p:spPr>
          <a:xfrm>
            <a:off x="8816454" y="1214651"/>
            <a:ext cx="859809" cy="84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30° bend </a:t>
            </a:r>
            <a:endParaRPr lang="en-US" b="1" dirty="0"/>
          </a:p>
        </p:txBody>
      </p:sp>
    </p:spTree>
    <p:extLst>
      <p:ext uri="{BB962C8B-B14F-4D97-AF65-F5344CB8AC3E}">
        <p14:creationId xmlns:p14="http://schemas.microsoft.com/office/powerpoint/2010/main" xmlns="" val="310716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116AA-CB1B-CDDA-D7B4-1D95D9D59DBE}"/>
              </a:ext>
            </a:extLst>
          </p:cNvPr>
          <p:cNvSpPr>
            <a:spLocks noGrp="1"/>
          </p:cNvSpPr>
          <p:nvPr>
            <p:ph type="title"/>
          </p:nvPr>
        </p:nvSpPr>
        <p:spPr>
          <a:xfrm>
            <a:off x="838200" y="0"/>
            <a:ext cx="10515600" cy="886691"/>
          </a:xfrm>
        </p:spPr>
        <p:txBody>
          <a:bodyPr/>
          <a:lstStyle/>
          <a:p>
            <a:pPr algn="ctr"/>
            <a:r>
              <a:rPr lang="en-IN" b="1" dirty="0">
                <a:solidFill>
                  <a:srgbClr val="FF0000"/>
                </a:solidFill>
              </a:rPr>
              <a:t>BMI Body comparison</a:t>
            </a:r>
          </a:p>
        </p:txBody>
      </p:sp>
      <p:pic>
        <p:nvPicPr>
          <p:cNvPr id="5" name="Content Placeholder 4">
            <a:extLst>
              <a:ext uri="{FF2B5EF4-FFF2-40B4-BE49-F238E27FC236}">
                <a16:creationId xmlns:a16="http://schemas.microsoft.com/office/drawing/2014/main" xmlns="" id="{7563141E-1F58-6396-04BF-C149E3065F1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43891" y="886691"/>
            <a:ext cx="8894618" cy="5652654"/>
          </a:xfrm>
        </p:spPr>
      </p:pic>
    </p:spTree>
    <p:extLst>
      <p:ext uri="{BB962C8B-B14F-4D97-AF65-F5344CB8AC3E}">
        <p14:creationId xmlns:p14="http://schemas.microsoft.com/office/powerpoint/2010/main" xmlns="" val="1834903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7" y="477672"/>
            <a:ext cx="11327642" cy="5909480"/>
          </a:xfrm>
        </p:spPr>
        <p:txBody>
          <a:bodyPr>
            <a:normAutofit/>
          </a:bodyPr>
          <a:lstStyle/>
          <a:p>
            <a:r>
              <a:rPr lang="en-US" dirty="0" smtClean="0"/>
              <a:t>They </a:t>
            </a:r>
            <a:r>
              <a:rPr lang="en-US" dirty="0"/>
              <a:t>are used in food industry to improve the shelf life</a:t>
            </a:r>
          </a:p>
          <a:p>
            <a:r>
              <a:rPr lang="en-US" dirty="0"/>
              <a:t>Trans fatty acids are present in high amounts in processed foods, fast foods and bakery items and fried </a:t>
            </a:r>
            <a:r>
              <a:rPr lang="en-US" dirty="0" smtClean="0"/>
              <a:t>foods</a:t>
            </a:r>
          </a:p>
          <a:p>
            <a:r>
              <a:rPr lang="en-US" dirty="0" smtClean="0"/>
              <a:t>Trans fatty acid compete with essential fatty acid, hence exacerbate </a:t>
            </a:r>
            <a:r>
              <a:rPr lang="en-US" b="1" dirty="0" smtClean="0"/>
              <a:t>essential fatty acid deficiency </a:t>
            </a:r>
          </a:p>
          <a:p>
            <a:r>
              <a:rPr lang="en-US" dirty="0" smtClean="0"/>
              <a:t>Trans fatty acid </a:t>
            </a:r>
            <a:r>
              <a:rPr lang="en-US" b="1" dirty="0" smtClean="0"/>
              <a:t>can not be utilize </a:t>
            </a:r>
            <a:r>
              <a:rPr lang="en-US" dirty="0" smtClean="0"/>
              <a:t>by the body due to deficiency of enzymes.</a:t>
            </a:r>
            <a:endParaRPr lang="en-US" b="1" dirty="0" smtClean="0"/>
          </a:p>
          <a:p>
            <a:r>
              <a:rPr lang="en-US" dirty="0" smtClean="0"/>
              <a:t> Consumption of trans fatty acid for long terms may raise the </a:t>
            </a:r>
            <a:r>
              <a:rPr lang="en-US" b="1" dirty="0" smtClean="0"/>
              <a:t>risk factor </a:t>
            </a:r>
            <a:r>
              <a:rPr lang="en-US" dirty="0" smtClean="0"/>
              <a:t>for cardiovascular diseases like Atherosclerosis and Coronary Artery disease and Diabetes mellitus.</a:t>
            </a:r>
          </a:p>
          <a:p>
            <a:endParaRPr lang="en-US" dirty="0"/>
          </a:p>
          <a:p>
            <a:endParaRPr lang="en-US" dirty="0"/>
          </a:p>
        </p:txBody>
      </p:sp>
    </p:spTree>
    <p:extLst>
      <p:ext uri="{BB962C8B-B14F-4D97-AF65-F5344CB8AC3E}">
        <p14:creationId xmlns:p14="http://schemas.microsoft.com/office/powerpoint/2010/main" xmlns="" val="2105558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srcRect/>
          <a:stretch>
            <a:fillRect/>
          </a:stretch>
        </p:blipFill>
        <p:spPr bwMode="auto">
          <a:xfrm>
            <a:off x="0" y="0"/>
            <a:ext cx="3969946" cy="4351338"/>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9142365" y="2688609"/>
            <a:ext cx="3049635" cy="4169391"/>
          </a:xfrm>
          <a:prstGeom prst="rect">
            <a:avLst/>
          </a:prstGeom>
          <a:noFill/>
          <a:ln w="9525">
            <a:noFill/>
            <a:miter lim="800000"/>
            <a:headEnd/>
            <a:tailEnd/>
          </a:ln>
          <a:effectLst/>
        </p:spPr>
      </p:pic>
      <p:pic>
        <p:nvPicPr>
          <p:cNvPr id="3078" name="Picture 6" descr="C:\Users\Bio-Chem-011\Pictures\nutrition_en.8.full.jpg"/>
          <p:cNvPicPr>
            <a:picLocks noChangeAspect="1" noChangeArrowheads="1"/>
          </p:cNvPicPr>
          <p:nvPr/>
        </p:nvPicPr>
        <p:blipFill>
          <a:blip r:embed="rId4"/>
          <a:srcRect/>
          <a:stretch>
            <a:fillRect/>
          </a:stretch>
        </p:blipFill>
        <p:spPr bwMode="auto">
          <a:xfrm>
            <a:off x="3766783" y="682388"/>
            <a:ext cx="5500048" cy="522709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80213" y="239311"/>
            <a:ext cx="1609037" cy="472534"/>
          </a:xfrm>
          <a:prstGeom prst="rect">
            <a:avLst/>
          </a:prstGeom>
        </p:spPr>
        <p:txBody>
          <a:bodyPr vert="horz" wrap="square" lIns="0" tIns="11526" rIns="0" bIns="0" rtlCol="0" anchor="ctr">
            <a:spAutoFit/>
          </a:bodyPr>
          <a:lstStyle/>
          <a:p>
            <a:pPr marL="11527">
              <a:lnSpc>
                <a:spcPct val="100000"/>
              </a:lnSpc>
              <a:spcBef>
                <a:spcPts val="91"/>
              </a:spcBef>
            </a:pPr>
            <a:r>
              <a:rPr sz="2995" b="1" spc="-5" dirty="0">
                <a:solidFill>
                  <a:srgbClr val="FF0000"/>
                </a:solidFill>
                <a:latin typeface="Times New Roman"/>
                <a:cs typeface="Times New Roman"/>
              </a:rPr>
              <a:t>Rancidity</a:t>
            </a:r>
            <a:endParaRPr sz="2995">
              <a:solidFill>
                <a:srgbClr val="FF0000"/>
              </a:solidFill>
              <a:latin typeface="Times New Roman"/>
              <a:cs typeface="Times New Roman"/>
            </a:endParaRPr>
          </a:p>
        </p:txBody>
      </p:sp>
      <p:sp>
        <p:nvSpPr>
          <p:cNvPr id="3" name="object 3"/>
          <p:cNvSpPr txBox="1"/>
          <p:nvPr/>
        </p:nvSpPr>
        <p:spPr>
          <a:xfrm>
            <a:off x="627797" y="1017519"/>
            <a:ext cx="8229600" cy="5102776"/>
          </a:xfrm>
          <a:prstGeom prst="rect">
            <a:avLst/>
          </a:prstGeom>
        </p:spPr>
        <p:txBody>
          <a:bodyPr vert="horz" wrap="square" lIns="0" tIns="11526" rIns="0" bIns="0" rtlCol="0">
            <a:spAutoFit/>
          </a:bodyPr>
          <a:lstStyle/>
          <a:p>
            <a:pPr marL="11527">
              <a:lnSpc>
                <a:spcPts val="2550"/>
              </a:lnSpc>
              <a:spcBef>
                <a:spcPts val="91"/>
              </a:spcBef>
            </a:pPr>
            <a:r>
              <a:rPr sz="2360" b="1" spc="-5" dirty="0">
                <a:latin typeface="Times New Roman"/>
                <a:cs typeface="Times New Roman"/>
              </a:rPr>
              <a:t>Definition:</a:t>
            </a:r>
            <a:endParaRPr sz="2360">
              <a:latin typeface="Times New Roman"/>
              <a:cs typeface="Times New Roman"/>
            </a:endParaRPr>
          </a:p>
          <a:p>
            <a:pPr marL="191340" indent="-179814">
              <a:lnSpc>
                <a:spcPts val="2264"/>
              </a:lnSpc>
              <a:buFont typeface="Arial MT"/>
              <a:buChar char="•"/>
              <a:tabLst>
                <a:tab pos="191340" algn="l"/>
              </a:tabLst>
            </a:pPr>
            <a:r>
              <a:rPr sz="2360" spc="-5" dirty="0">
                <a:latin typeface="Times New Roman"/>
                <a:cs typeface="Times New Roman"/>
              </a:rPr>
              <a:t>Physico-chemical</a:t>
            </a:r>
            <a:r>
              <a:rPr sz="2360" spc="-9" dirty="0">
                <a:latin typeface="Times New Roman"/>
                <a:cs typeface="Times New Roman"/>
              </a:rPr>
              <a:t> </a:t>
            </a:r>
            <a:r>
              <a:rPr sz="2360" dirty="0">
                <a:latin typeface="Times New Roman"/>
                <a:cs typeface="Times New Roman"/>
              </a:rPr>
              <a:t>change</a:t>
            </a:r>
            <a:r>
              <a:rPr sz="2360" spc="-5" dirty="0">
                <a:latin typeface="Times New Roman"/>
                <a:cs typeface="Times New Roman"/>
              </a:rPr>
              <a:t> in</a:t>
            </a:r>
            <a:r>
              <a:rPr sz="2360" spc="5" dirty="0">
                <a:latin typeface="Times New Roman"/>
                <a:cs typeface="Times New Roman"/>
              </a:rPr>
              <a:t> </a:t>
            </a:r>
            <a:r>
              <a:rPr sz="2360" dirty="0">
                <a:latin typeface="Times New Roman"/>
                <a:cs typeface="Times New Roman"/>
              </a:rPr>
              <a:t>the</a:t>
            </a:r>
            <a:r>
              <a:rPr sz="2360" spc="-9" dirty="0">
                <a:latin typeface="Times New Roman"/>
                <a:cs typeface="Times New Roman"/>
              </a:rPr>
              <a:t> </a:t>
            </a:r>
            <a:r>
              <a:rPr sz="2360" spc="-5" dirty="0">
                <a:latin typeface="Times New Roman"/>
                <a:cs typeface="Times New Roman"/>
              </a:rPr>
              <a:t>fat</a:t>
            </a:r>
            <a:endParaRPr sz="2360">
              <a:latin typeface="Times New Roman"/>
              <a:cs typeface="Times New Roman"/>
            </a:endParaRPr>
          </a:p>
          <a:p>
            <a:pPr marL="191340" indent="-179814">
              <a:lnSpc>
                <a:spcPts val="2264"/>
              </a:lnSpc>
              <a:buFont typeface="Arial MT"/>
              <a:buChar char="•"/>
              <a:tabLst>
                <a:tab pos="191340" algn="l"/>
              </a:tabLst>
            </a:pPr>
            <a:r>
              <a:rPr sz="2360" dirty="0">
                <a:latin typeface="Times New Roman"/>
                <a:cs typeface="Times New Roman"/>
              </a:rPr>
              <a:t>Leading</a:t>
            </a:r>
            <a:r>
              <a:rPr sz="2360" spc="-9" dirty="0">
                <a:latin typeface="Times New Roman"/>
                <a:cs typeface="Times New Roman"/>
              </a:rPr>
              <a:t> </a:t>
            </a:r>
            <a:r>
              <a:rPr sz="2360" spc="-5" dirty="0">
                <a:latin typeface="Times New Roman"/>
                <a:cs typeface="Times New Roman"/>
              </a:rPr>
              <a:t>to</a:t>
            </a:r>
            <a:r>
              <a:rPr sz="2360" spc="-9" dirty="0">
                <a:latin typeface="Times New Roman"/>
                <a:cs typeface="Times New Roman"/>
              </a:rPr>
              <a:t> </a:t>
            </a:r>
            <a:r>
              <a:rPr sz="2360" dirty="0">
                <a:latin typeface="Times New Roman"/>
                <a:cs typeface="Times New Roman"/>
              </a:rPr>
              <a:t>the</a:t>
            </a:r>
            <a:r>
              <a:rPr sz="2360" spc="-18" dirty="0">
                <a:latin typeface="Times New Roman"/>
                <a:cs typeface="Times New Roman"/>
              </a:rPr>
              <a:t> </a:t>
            </a:r>
            <a:r>
              <a:rPr sz="2360" dirty="0">
                <a:latin typeface="Times New Roman"/>
                <a:cs typeface="Times New Roman"/>
              </a:rPr>
              <a:t>development</a:t>
            </a:r>
            <a:r>
              <a:rPr sz="2360" spc="-14" dirty="0">
                <a:latin typeface="Times New Roman"/>
                <a:cs typeface="Times New Roman"/>
              </a:rPr>
              <a:t> </a:t>
            </a:r>
            <a:r>
              <a:rPr sz="2360" dirty="0">
                <a:latin typeface="Times New Roman"/>
                <a:cs typeface="Times New Roman"/>
              </a:rPr>
              <a:t>of</a:t>
            </a:r>
            <a:endParaRPr sz="2360">
              <a:latin typeface="Times New Roman"/>
              <a:cs typeface="Times New Roman"/>
            </a:endParaRPr>
          </a:p>
          <a:p>
            <a:pPr marL="684675" lvl="1" indent="-310063">
              <a:lnSpc>
                <a:spcPts val="2264"/>
              </a:lnSpc>
              <a:buFont typeface="MS UI Gothic"/>
              <a:buChar char="✓"/>
              <a:tabLst>
                <a:tab pos="685252" algn="l"/>
              </a:tabLst>
            </a:pPr>
            <a:r>
              <a:rPr sz="2360" dirty="0">
                <a:latin typeface="Times New Roman"/>
                <a:cs typeface="Times New Roman"/>
              </a:rPr>
              <a:t>Unpleasant</a:t>
            </a:r>
            <a:r>
              <a:rPr sz="2360" spc="-45" dirty="0">
                <a:latin typeface="Times New Roman"/>
                <a:cs typeface="Times New Roman"/>
              </a:rPr>
              <a:t> </a:t>
            </a:r>
            <a:r>
              <a:rPr sz="2360" spc="5" dirty="0">
                <a:latin typeface="Times New Roman"/>
                <a:cs typeface="Times New Roman"/>
              </a:rPr>
              <a:t>odour</a:t>
            </a:r>
            <a:endParaRPr sz="2360">
              <a:latin typeface="Times New Roman"/>
              <a:cs typeface="Times New Roman"/>
            </a:endParaRPr>
          </a:p>
          <a:p>
            <a:pPr marL="684675" lvl="1" indent="-310063">
              <a:lnSpc>
                <a:spcPts val="2264"/>
              </a:lnSpc>
              <a:buFont typeface="MS UI Gothic"/>
              <a:buChar char="✓"/>
              <a:tabLst>
                <a:tab pos="685252" algn="l"/>
              </a:tabLst>
            </a:pPr>
            <a:r>
              <a:rPr sz="2360" dirty="0">
                <a:latin typeface="Times New Roman"/>
                <a:cs typeface="Times New Roman"/>
              </a:rPr>
              <a:t>Unpleasant</a:t>
            </a:r>
            <a:r>
              <a:rPr sz="2360" spc="-32" dirty="0">
                <a:latin typeface="Times New Roman"/>
                <a:cs typeface="Times New Roman"/>
              </a:rPr>
              <a:t> </a:t>
            </a:r>
            <a:r>
              <a:rPr sz="2360" spc="-5" dirty="0">
                <a:latin typeface="Times New Roman"/>
                <a:cs typeface="Times New Roman"/>
              </a:rPr>
              <a:t>taste</a:t>
            </a:r>
            <a:r>
              <a:rPr sz="2360" spc="-27" dirty="0">
                <a:latin typeface="Times New Roman"/>
                <a:cs typeface="Times New Roman"/>
              </a:rPr>
              <a:t> </a:t>
            </a:r>
            <a:r>
              <a:rPr sz="2360" dirty="0">
                <a:latin typeface="Times New Roman"/>
                <a:cs typeface="Times New Roman"/>
              </a:rPr>
              <a:t>or</a:t>
            </a:r>
            <a:endParaRPr sz="2360">
              <a:latin typeface="Times New Roman"/>
              <a:cs typeface="Times New Roman"/>
            </a:endParaRPr>
          </a:p>
          <a:p>
            <a:pPr marL="668538" lvl="1" indent="-293350">
              <a:lnSpc>
                <a:spcPts val="2264"/>
              </a:lnSpc>
              <a:buFont typeface="MS UI Gothic"/>
              <a:buChar char="✓"/>
              <a:tabLst>
                <a:tab pos="668538" algn="l"/>
              </a:tabLst>
            </a:pPr>
            <a:r>
              <a:rPr sz="2360" dirty="0">
                <a:latin typeface="Times New Roman"/>
                <a:cs typeface="Times New Roman"/>
              </a:rPr>
              <a:t>Abnormal</a:t>
            </a:r>
            <a:r>
              <a:rPr sz="2360" spc="-41" dirty="0">
                <a:latin typeface="Times New Roman"/>
                <a:cs typeface="Times New Roman"/>
              </a:rPr>
              <a:t> </a:t>
            </a:r>
            <a:r>
              <a:rPr sz="2360" dirty="0">
                <a:latin typeface="Times New Roman"/>
                <a:cs typeface="Times New Roman"/>
              </a:rPr>
              <a:t>color</a:t>
            </a:r>
            <a:endParaRPr sz="2360">
              <a:latin typeface="Times New Roman"/>
              <a:cs typeface="Times New Roman"/>
            </a:endParaRPr>
          </a:p>
          <a:p>
            <a:pPr marL="116994" indent="-106043">
              <a:lnSpc>
                <a:spcPts val="2264"/>
              </a:lnSpc>
              <a:buFont typeface="Arial MT"/>
              <a:buChar char="•"/>
              <a:tabLst>
                <a:tab pos="117570" algn="l"/>
              </a:tabLst>
            </a:pPr>
            <a:r>
              <a:rPr sz="2360" spc="-5" dirty="0">
                <a:latin typeface="Times New Roman"/>
                <a:cs typeface="Times New Roman"/>
              </a:rPr>
              <a:t>Because</a:t>
            </a:r>
            <a:r>
              <a:rPr sz="2360" spc="-64" dirty="0">
                <a:latin typeface="Times New Roman"/>
                <a:cs typeface="Times New Roman"/>
              </a:rPr>
              <a:t> </a:t>
            </a:r>
            <a:r>
              <a:rPr sz="2360" dirty="0">
                <a:latin typeface="Times New Roman"/>
                <a:cs typeface="Times New Roman"/>
              </a:rPr>
              <a:t>of</a:t>
            </a:r>
            <a:endParaRPr sz="2360">
              <a:latin typeface="Times New Roman"/>
              <a:cs typeface="Times New Roman"/>
            </a:endParaRPr>
          </a:p>
          <a:p>
            <a:pPr marL="684675" lvl="1" indent="-310063">
              <a:lnSpc>
                <a:spcPts val="2264"/>
              </a:lnSpc>
              <a:buFont typeface="MS UI Gothic"/>
              <a:buChar char="✓"/>
              <a:tabLst>
                <a:tab pos="685252" algn="l"/>
              </a:tabLst>
            </a:pPr>
            <a:r>
              <a:rPr sz="2360" dirty="0">
                <a:latin typeface="Times New Roman"/>
                <a:cs typeface="Times New Roman"/>
              </a:rPr>
              <a:t>Exposure</a:t>
            </a:r>
            <a:r>
              <a:rPr sz="2360" spc="-5" dirty="0">
                <a:latin typeface="Times New Roman"/>
                <a:cs typeface="Times New Roman"/>
              </a:rPr>
              <a:t> to</a:t>
            </a:r>
            <a:r>
              <a:rPr sz="2360" spc="5" dirty="0">
                <a:latin typeface="Times New Roman"/>
                <a:cs typeface="Times New Roman"/>
              </a:rPr>
              <a:t> </a:t>
            </a:r>
            <a:r>
              <a:rPr sz="2360" spc="-5" dirty="0">
                <a:latin typeface="Times New Roman"/>
                <a:cs typeface="Times New Roman"/>
              </a:rPr>
              <a:t>atmospheric </a:t>
            </a:r>
            <a:r>
              <a:rPr sz="2360" dirty="0">
                <a:latin typeface="Times New Roman"/>
                <a:cs typeface="Times New Roman"/>
              </a:rPr>
              <a:t>oxygen</a:t>
            </a:r>
            <a:endParaRPr sz="2360">
              <a:latin typeface="Times New Roman"/>
              <a:cs typeface="Times New Roman"/>
            </a:endParaRPr>
          </a:p>
          <a:p>
            <a:pPr marL="684675" lvl="1" indent="-310063">
              <a:lnSpc>
                <a:spcPts val="2264"/>
              </a:lnSpc>
              <a:buFont typeface="MS UI Gothic"/>
              <a:buChar char="✓"/>
              <a:tabLst>
                <a:tab pos="685252" algn="l"/>
              </a:tabLst>
            </a:pPr>
            <a:r>
              <a:rPr sz="2360" dirty="0">
                <a:latin typeface="Times New Roman"/>
                <a:cs typeface="Times New Roman"/>
              </a:rPr>
              <a:t>Light</a:t>
            </a:r>
            <a:endParaRPr sz="2360">
              <a:latin typeface="Times New Roman"/>
              <a:cs typeface="Times New Roman"/>
            </a:endParaRPr>
          </a:p>
          <a:p>
            <a:pPr marL="684675" lvl="1" indent="-310063">
              <a:lnSpc>
                <a:spcPts val="2264"/>
              </a:lnSpc>
              <a:buFont typeface="MS UI Gothic"/>
              <a:buChar char="✓"/>
              <a:tabLst>
                <a:tab pos="685252" algn="l"/>
              </a:tabLst>
            </a:pPr>
            <a:r>
              <a:rPr sz="2360" dirty="0">
                <a:latin typeface="Times New Roman"/>
                <a:cs typeface="Times New Roman"/>
              </a:rPr>
              <a:t>Moisture</a:t>
            </a:r>
            <a:endParaRPr sz="2360">
              <a:latin typeface="Times New Roman"/>
              <a:cs typeface="Times New Roman"/>
            </a:endParaRPr>
          </a:p>
          <a:p>
            <a:pPr marL="684675" lvl="1" indent="-310063">
              <a:lnSpc>
                <a:spcPts val="2264"/>
              </a:lnSpc>
              <a:buFont typeface="MS UI Gothic"/>
              <a:buChar char="✓"/>
              <a:tabLst>
                <a:tab pos="685252" algn="l"/>
              </a:tabLst>
            </a:pPr>
            <a:r>
              <a:rPr sz="2360" spc="-5" dirty="0">
                <a:latin typeface="Times New Roman"/>
                <a:cs typeface="Times New Roman"/>
              </a:rPr>
              <a:t>Bacterial</a:t>
            </a:r>
            <a:r>
              <a:rPr sz="2360" spc="-23" dirty="0">
                <a:latin typeface="Times New Roman"/>
                <a:cs typeface="Times New Roman"/>
              </a:rPr>
              <a:t> </a:t>
            </a:r>
            <a:r>
              <a:rPr sz="2360" dirty="0">
                <a:latin typeface="Times New Roman"/>
                <a:cs typeface="Times New Roman"/>
              </a:rPr>
              <a:t>or</a:t>
            </a:r>
            <a:r>
              <a:rPr sz="2360" spc="-23" dirty="0">
                <a:latin typeface="Times New Roman"/>
                <a:cs typeface="Times New Roman"/>
              </a:rPr>
              <a:t> </a:t>
            </a:r>
            <a:r>
              <a:rPr sz="2360" dirty="0">
                <a:latin typeface="Times New Roman"/>
                <a:cs typeface="Times New Roman"/>
              </a:rPr>
              <a:t>fungal</a:t>
            </a:r>
            <a:r>
              <a:rPr sz="2360" spc="-23" dirty="0">
                <a:latin typeface="Times New Roman"/>
                <a:cs typeface="Times New Roman"/>
              </a:rPr>
              <a:t> </a:t>
            </a:r>
            <a:r>
              <a:rPr sz="2360" dirty="0">
                <a:latin typeface="Times New Roman"/>
                <a:cs typeface="Times New Roman"/>
              </a:rPr>
              <a:t>contamination</a:t>
            </a:r>
            <a:endParaRPr sz="2360">
              <a:latin typeface="Times New Roman"/>
              <a:cs typeface="Times New Roman"/>
            </a:endParaRPr>
          </a:p>
          <a:p>
            <a:pPr marL="684675" lvl="1" indent="-310063">
              <a:lnSpc>
                <a:spcPts val="2550"/>
              </a:lnSpc>
              <a:buFont typeface="MS UI Gothic"/>
              <a:buChar char="✓"/>
              <a:tabLst>
                <a:tab pos="685252" algn="l"/>
              </a:tabLst>
            </a:pPr>
            <a:r>
              <a:rPr sz="2360" spc="-5" dirty="0">
                <a:latin typeface="Times New Roman"/>
                <a:cs typeface="Times New Roman"/>
              </a:rPr>
              <a:t>Heat.</a:t>
            </a:r>
            <a:endParaRPr sz="2360">
              <a:latin typeface="Times New Roman"/>
              <a:cs typeface="Times New Roman"/>
            </a:endParaRPr>
          </a:p>
          <a:p>
            <a:pPr marL="11527">
              <a:lnSpc>
                <a:spcPts val="2550"/>
              </a:lnSpc>
              <a:spcBef>
                <a:spcPts val="1702"/>
              </a:spcBef>
            </a:pPr>
            <a:r>
              <a:rPr sz="2360" b="1" spc="-36" dirty="0">
                <a:latin typeface="Times New Roman"/>
                <a:cs typeface="Times New Roman"/>
              </a:rPr>
              <a:t>Types</a:t>
            </a:r>
            <a:r>
              <a:rPr sz="2360" b="1" spc="-18" dirty="0">
                <a:latin typeface="Times New Roman"/>
                <a:cs typeface="Times New Roman"/>
              </a:rPr>
              <a:t> </a:t>
            </a:r>
            <a:r>
              <a:rPr sz="2360" b="1" dirty="0">
                <a:latin typeface="Times New Roman"/>
                <a:cs typeface="Times New Roman"/>
              </a:rPr>
              <a:t>and</a:t>
            </a:r>
            <a:r>
              <a:rPr sz="2360" b="1" spc="-9" dirty="0">
                <a:latin typeface="Times New Roman"/>
                <a:cs typeface="Times New Roman"/>
              </a:rPr>
              <a:t> </a:t>
            </a:r>
            <a:r>
              <a:rPr sz="2360" b="1" dirty="0">
                <a:latin typeface="Times New Roman"/>
                <a:cs typeface="Times New Roman"/>
              </a:rPr>
              <a:t>causes</a:t>
            </a:r>
            <a:r>
              <a:rPr sz="2360" b="1" spc="-18" dirty="0">
                <a:latin typeface="Times New Roman"/>
                <a:cs typeface="Times New Roman"/>
              </a:rPr>
              <a:t> </a:t>
            </a:r>
            <a:r>
              <a:rPr sz="2360" b="1" dirty="0">
                <a:latin typeface="Times New Roman"/>
                <a:cs typeface="Times New Roman"/>
              </a:rPr>
              <a:t>of</a:t>
            </a:r>
            <a:r>
              <a:rPr sz="2360" b="1" spc="-18" dirty="0">
                <a:latin typeface="Times New Roman"/>
                <a:cs typeface="Times New Roman"/>
              </a:rPr>
              <a:t> </a:t>
            </a:r>
            <a:r>
              <a:rPr sz="2360" b="1" dirty="0">
                <a:latin typeface="Times New Roman"/>
                <a:cs typeface="Times New Roman"/>
              </a:rPr>
              <a:t>Rancidity:</a:t>
            </a:r>
            <a:endParaRPr sz="2360">
              <a:latin typeface="Times New Roman"/>
              <a:cs typeface="Times New Roman"/>
            </a:endParaRPr>
          </a:p>
          <a:p>
            <a:pPr marL="426481" indent="-414955">
              <a:lnSpc>
                <a:spcPts val="2264"/>
              </a:lnSpc>
              <a:buAutoNum type="arabicPeriod"/>
              <a:tabLst>
                <a:tab pos="425905" algn="l"/>
                <a:tab pos="426481" algn="l"/>
              </a:tabLst>
            </a:pPr>
            <a:r>
              <a:rPr sz="2360" dirty="0">
                <a:latin typeface="Times New Roman"/>
                <a:cs typeface="Times New Roman"/>
              </a:rPr>
              <a:t>Hydrolytic</a:t>
            </a:r>
            <a:r>
              <a:rPr sz="2360" spc="-27" dirty="0">
                <a:latin typeface="Times New Roman"/>
                <a:cs typeface="Times New Roman"/>
              </a:rPr>
              <a:t> </a:t>
            </a:r>
            <a:r>
              <a:rPr sz="2360" spc="-5" dirty="0">
                <a:latin typeface="Times New Roman"/>
                <a:cs typeface="Times New Roman"/>
              </a:rPr>
              <a:t>rancidity</a:t>
            </a:r>
            <a:endParaRPr sz="2360">
              <a:latin typeface="Times New Roman"/>
              <a:cs typeface="Times New Roman"/>
            </a:endParaRPr>
          </a:p>
          <a:p>
            <a:pPr marL="426481" indent="-414955">
              <a:lnSpc>
                <a:spcPts val="2264"/>
              </a:lnSpc>
              <a:buAutoNum type="arabicPeriod"/>
              <a:tabLst>
                <a:tab pos="425905" algn="l"/>
                <a:tab pos="426481" algn="l"/>
              </a:tabLst>
            </a:pPr>
            <a:r>
              <a:rPr sz="2360" dirty="0">
                <a:latin typeface="Times New Roman"/>
                <a:cs typeface="Times New Roman"/>
              </a:rPr>
              <a:t>Oxidative</a:t>
            </a:r>
            <a:r>
              <a:rPr sz="2360" spc="-27" dirty="0">
                <a:latin typeface="Times New Roman"/>
                <a:cs typeface="Times New Roman"/>
              </a:rPr>
              <a:t> </a:t>
            </a:r>
            <a:r>
              <a:rPr sz="2360" spc="-5" dirty="0">
                <a:latin typeface="Times New Roman"/>
                <a:cs typeface="Times New Roman"/>
              </a:rPr>
              <a:t>rancidity</a:t>
            </a:r>
            <a:endParaRPr sz="2360">
              <a:latin typeface="Times New Roman"/>
              <a:cs typeface="Times New Roman"/>
            </a:endParaRPr>
          </a:p>
          <a:p>
            <a:pPr marL="426481" indent="-414955">
              <a:lnSpc>
                <a:spcPts val="2550"/>
              </a:lnSpc>
              <a:buAutoNum type="arabicPeriod"/>
              <a:tabLst>
                <a:tab pos="425905" algn="l"/>
                <a:tab pos="426481" algn="l"/>
              </a:tabLst>
            </a:pPr>
            <a:r>
              <a:rPr sz="2360" dirty="0">
                <a:latin typeface="Times New Roman"/>
                <a:cs typeface="Times New Roman"/>
              </a:rPr>
              <a:t>Ketonic</a:t>
            </a:r>
            <a:r>
              <a:rPr sz="2360" spc="-32" dirty="0">
                <a:latin typeface="Times New Roman"/>
                <a:cs typeface="Times New Roman"/>
              </a:rPr>
              <a:t> </a:t>
            </a:r>
            <a:r>
              <a:rPr sz="2360" spc="-5" dirty="0">
                <a:latin typeface="Times New Roman"/>
                <a:cs typeface="Times New Roman"/>
              </a:rPr>
              <a:t>rancidity</a:t>
            </a:r>
            <a:endParaRPr sz="2360">
              <a:latin typeface="Times New Roman"/>
              <a:cs typeface="Times New Roman"/>
            </a:endParaRPr>
          </a:p>
        </p:txBody>
      </p:sp>
    </p:spTree>
    <p:extLst>
      <p:ext uri="{BB962C8B-B14F-4D97-AF65-F5344CB8AC3E}">
        <p14:creationId xmlns:p14="http://schemas.microsoft.com/office/powerpoint/2010/main" xmlns="" val="4188432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025" y="469780"/>
            <a:ext cx="7894667" cy="503499"/>
          </a:xfrm>
          <a:prstGeom prst="rect">
            <a:avLst/>
          </a:prstGeom>
        </p:spPr>
        <p:txBody>
          <a:bodyPr vert="horz" wrap="square" lIns="0" tIns="10950" rIns="0" bIns="0" rtlCol="0" anchor="ctr">
            <a:spAutoFit/>
          </a:bodyPr>
          <a:lstStyle/>
          <a:p>
            <a:pPr marL="11527">
              <a:lnSpc>
                <a:spcPct val="100000"/>
              </a:lnSpc>
              <a:spcBef>
                <a:spcPts val="86"/>
              </a:spcBef>
            </a:pPr>
            <a:r>
              <a:rPr sz="3200" b="1" spc="-9" dirty="0">
                <a:solidFill>
                  <a:srgbClr val="FF0000"/>
                </a:solidFill>
                <a:latin typeface="Times New Roman"/>
                <a:cs typeface="Times New Roman"/>
              </a:rPr>
              <a:t>Prevention </a:t>
            </a:r>
            <a:r>
              <a:rPr sz="3200" b="1" dirty="0">
                <a:solidFill>
                  <a:srgbClr val="FF0000"/>
                </a:solidFill>
                <a:latin typeface="Times New Roman"/>
                <a:cs typeface="Times New Roman"/>
              </a:rPr>
              <a:t>of</a:t>
            </a:r>
            <a:r>
              <a:rPr sz="3200" b="1" spc="-5" dirty="0">
                <a:solidFill>
                  <a:srgbClr val="FF0000"/>
                </a:solidFill>
                <a:latin typeface="Times New Roman"/>
                <a:cs typeface="Times New Roman"/>
              </a:rPr>
              <a:t> rancidity is</a:t>
            </a:r>
            <a:r>
              <a:rPr sz="3200" b="1" spc="-9" dirty="0">
                <a:solidFill>
                  <a:srgbClr val="FF0000"/>
                </a:solidFill>
                <a:latin typeface="Times New Roman"/>
                <a:cs typeface="Times New Roman"/>
              </a:rPr>
              <a:t> </a:t>
            </a:r>
            <a:r>
              <a:rPr sz="3200" b="1" spc="-5" dirty="0">
                <a:solidFill>
                  <a:srgbClr val="FF0000"/>
                </a:solidFill>
                <a:latin typeface="Times New Roman"/>
                <a:cs typeface="Times New Roman"/>
              </a:rPr>
              <a:t>achieved </a:t>
            </a:r>
            <a:r>
              <a:rPr sz="3200" b="1" dirty="0">
                <a:solidFill>
                  <a:srgbClr val="FF0000"/>
                </a:solidFill>
                <a:latin typeface="Times New Roman"/>
                <a:cs typeface="Times New Roman"/>
              </a:rPr>
              <a:t>by:</a:t>
            </a:r>
            <a:endParaRPr sz="3200">
              <a:solidFill>
                <a:srgbClr val="FF0000"/>
              </a:solidFill>
              <a:latin typeface="Times New Roman"/>
              <a:cs typeface="Times New Roman"/>
            </a:endParaRPr>
          </a:p>
        </p:txBody>
      </p:sp>
      <p:sp>
        <p:nvSpPr>
          <p:cNvPr id="3" name="object 3"/>
          <p:cNvSpPr txBox="1"/>
          <p:nvPr/>
        </p:nvSpPr>
        <p:spPr>
          <a:xfrm>
            <a:off x="1071912" y="1562605"/>
            <a:ext cx="10501389" cy="2314316"/>
          </a:xfrm>
          <a:prstGeom prst="rect">
            <a:avLst/>
          </a:prstGeom>
        </p:spPr>
        <p:txBody>
          <a:bodyPr vert="horz" wrap="square" lIns="0" tIns="10950" rIns="0" bIns="0" rtlCol="0">
            <a:spAutoFit/>
          </a:bodyPr>
          <a:lstStyle/>
          <a:p>
            <a:pPr marL="478927" indent="-467977">
              <a:spcBef>
                <a:spcPts val="86"/>
              </a:spcBef>
              <a:buAutoNum type="arabicPeriod"/>
              <a:tabLst>
                <a:tab pos="478927" algn="l"/>
                <a:tab pos="479503" algn="l"/>
              </a:tabLst>
            </a:pPr>
            <a:r>
              <a:rPr sz="2541" spc="-27" dirty="0">
                <a:latin typeface="Times New Roman"/>
                <a:cs typeface="Times New Roman"/>
              </a:rPr>
              <a:t>Avoidance</a:t>
            </a:r>
            <a:r>
              <a:rPr sz="2541" spc="-18" dirty="0">
                <a:latin typeface="Times New Roman"/>
                <a:cs typeface="Times New Roman"/>
              </a:rPr>
              <a:t> </a:t>
            </a:r>
            <a:r>
              <a:rPr sz="2541" dirty="0">
                <a:latin typeface="Times New Roman"/>
                <a:cs typeface="Times New Roman"/>
              </a:rPr>
              <a:t>of</a:t>
            </a:r>
            <a:r>
              <a:rPr sz="2541" spc="-5" dirty="0">
                <a:latin typeface="Times New Roman"/>
                <a:cs typeface="Times New Roman"/>
              </a:rPr>
              <a:t> </a:t>
            </a:r>
            <a:r>
              <a:rPr sz="2541" dirty="0">
                <a:latin typeface="Times New Roman"/>
                <a:cs typeface="Times New Roman"/>
              </a:rPr>
              <a:t>the</a:t>
            </a:r>
            <a:r>
              <a:rPr sz="2541" spc="-14" dirty="0">
                <a:latin typeface="Times New Roman"/>
                <a:cs typeface="Times New Roman"/>
              </a:rPr>
              <a:t> </a:t>
            </a:r>
            <a:r>
              <a:rPr sz="2541" spc="-9" dirty="0">
                <a:latin typeface="Times New Roman"/>
                <a:cs typeface="Times New Roman"/>
              </a:rPr>
              <a:t>causes</a:t>
            </a:r>
            <a:endParaRPr sz="2541">
              <a:latin typeface="Times New Roman"/>
              <a:cs typeface="Times New Roman"/>
            </a:endParaRPr>
          </a:p>
          <a:p>
            <a:pPr marL="840860" marR="4611" lvl="1" indent="-466248">
              <a:spcBef>
                <a:spcPts val="14"/>
              </a:spcBef>
              <a:buFont typeface="Arial MT"/>
              <a:buChar char="–"/>
              <a:tabLst>
                <a:tab pos="840860" algn="l"/>
                <a:tab pos="841436" algn="l"/>
              </a:tabLst>
            </a:pPr>
            <a:r>
              <a:rPr sz="2541" spc="-5" dirty="0">
                <a:latin typeface="Times New Roman"/>
                <a:cs typeface="Times New Roman"/>
              </a:rPr>
              <a:t>Exposure to light, oxygen, moisture, high temperature and  bacteria or fungal contamination.</a:t>
            </a:r>
            <a:endParaRPr sz="2541" spc="-5">
              <a:latin typeface="Times New Roman"/>
              <a:cs typeface="Times New Roman"/>
            </a:endParaRPr>
          </a:p>
          <a:p>
            <a:pPr marL="478927" marR="5187" indent="-467977">
              <a:lnSpc>
                <a:spcPts val="3050"/>
              </a:lnSpc>
              <a:spcBef>
                <a:spcPts val="86"/>
              </a:spcBef>
              <a:buAutoNum type="arabicPeriod"/>
              <a:tabLst>
                <a:tab pos="478927" algn="l"/>
                <a:tab pos="479503" algn="l"/>
                <a:tab pos="1696127" algn="l"/>
                <a:tab pos="2288014" algn="l"/>
                <a:tab pos="2665508" algn="l"/>
                <a:tab pos="4276915" algn="l"/>
                <a:tab pos="5729257" algn="l"/>
                <a:tab pos="6106749" algn="l"/>
                <a:tab pos="6869230" algn="l"/>
              </a:tabLst>
            </a:pPr>
            <a:r>
              <a:rPr sz="2541" spc="-9" dirty="0">
                <a:latin typeface="Times New Roman"/>
                <a:cs typeface="Times New Roman"/>
              </a:rPr>
              <a:t>K</a:t>
            </a:r>
            <a:r>
              <a:rPr sz="2541" spc="-14" dirty="0">
                <a:latin typeface="Times New Roman"/>
                <a:cs typeface="Times New Roman"/>
              </a:rPr>
              <a:t>ee</a:t>
            </a:r>
            <a:r>
              <a:rPr sz="2541" dirty="0">
                <a:latin typeface="Times New Roman"/>
                <a:cs typeface="Times New Roman"/>
              </a:rPr>
              <a:t>p</a:t>
            </a:r>
            <a:r>
              <a:rPr sz="2541" spc="-5" dirty="0">
                <a:latin typeface="Times New Roman"/>
                <a:cs typeface="Times New Roman"/>
              </a:rPr>
              <a:t>i</a:t>
            </a:r>
            <a:r>
              <a:rPr sz="2541" dirty="0">
                <a:latin typeface="Times New Roman"/>
                <a:cs typeface="Times New Roman"/>
              </a:rPr>
              <a:t>n</a:t>
            </a:r>
            <a:r>
              <a:rPr sz="2541" spc="-5" dirty="0">
                <a:latin typeface="Times New Roman"/>
                <a:cs typeface="Times New Roman"/>
              </a:rPr>
              <a:t>g</a:t>
            </a:r>
            <a:r>
              <a:rPr sz="2541" dirty="0">
                <a:latin typeface="Times New Roman"/>
                <a:cs typeface="Times New Roman"/>
              </a:rPr>
              <a:t>	</a:t>
            </a:r>
            <a:r>
              <a:rPr sz="2541" spc="-5" dirty="0">
                <a:latin typeface="Times New Roman"/>
                <a:cs typeface="Times New Roman"/>
              </a:rPr>
              <a:t>f</a:t>
            </a:r>
            <a:r>
              <a:rPr sz="2541" spc="-14" dirty="0">
                <a:latin typeface="Times New Roman"/>
                <a:cs typeface="Times New Roman"/>
              </a:rPr>
              <a:t>a</a:t>
            </a:r>
            <a:r>
              <a:rPr sz="2541" spc="-5" dirty="0">
                <a:latin typeface="Times New Roman"/>
                <a:cs typeface="Times New Roman"/>
              </a:rPr>
              <a:t>ts</a:t>
            </a:r>
            <a:r>
              <a:rPr sz="2541" dirty="0">
                <a:latin typeface="Times New Roman"/>
                <a:cs typeface="Times New Roman"/>
              </a:rPr>
              <a:t>	</a:t>
            </a:r>
            <a:r>
              <a:rPr sz="2541" spc="-5" dirty="0">
                <a:latin typeface="Times New Roman"/>
                <a:cs typeface="Times New Roman"/>
              </a:rPr>
              <a:t>in</a:t>
            </a:r>
            <a:r>
              <a:rPr sz="2541" dirty="0">
                <a:latin typeface="Times New Roman"/>
                <a:cs typeface="Times New Roman"/>
              </a:rPr>
              <a:t>	</a:t>
            </a:r>
            <a:r>
              <a:rPr sz="2541" spc="-9" dirty="0">
                <a:latin typeface="Times New Roman"/>
                <a:cs typeface="Times New Roman"/>
              </a:rPr>
              <a:t>w</a:t>
            </a:r>
            <a:r>
              <a:rPr sz="2541" spc="-14" dirty="0">
                <a:latin typeface="Times New Roman"/>
                <a:cs typeface="Times New Roman"/>
              </a:rPr>
              <a:t>e</a:t>
            </a:r>
            <a:r>
              <a:rPr sz="2541" spc="-5" dirty="0">
                <a:latin typeface="Times New Roman"/>
                <a:cs typeface="Times New Roman"/>
              </a:rPr>
              <a:t>ll-</a:t>
            </a:r>
            <a:r>
              <a:rPr sz="2541" spc="-14" dirty="0">
                <a:latin typeface="Times New Roman"/>
                <a:cs typeface="Times New Roman"/>
              </a:rPr>
              <a:t>c</a:t>
            </a:r>
            <a:r>
              <a:rPr sz="2541" spc="-5" dirty="0">
                <a:latin typeface="Times New Roman"/>
                <a:cs typeface="Times New Roman"/>
              </a:rPr>
              <a:t>l</a:t>
            </a:r>
            <a:r>
              <a:rPr sz="2541" dirty="0">
                <a:latin typeface="Times New Roman"/>
                <a:cs typeface="Times New Roman"/>
              </a:rPr>
              <a:t>o</a:t>
            </a:r>
            <a:r>
              <a:rPr sz="2541" spc="-5" dirty="0">
                <a:latin typeface="Times New Roman"/>
                <a:cs typeface="Times New Roman"/>
              </a:rPr>
              <a:t>s</a:t>
            </a:r>
            <a:r>
              <a:rPr sz="2541" spc="-14" dirty="0">
                <a:latin typeface="Times New Roman"/>
                <a:cs typeface="Times New Roman"/>
              </a:rPr>
              <a:t>e</a:t>
            </a:r>
            <a:r>
              <a:rPr sz="2541" spc="-5" dirty="0">
                <a:latin typeface="Times New Roman"/>
                <a:cs typeface="Times New Roman"/>
              </a:rPr>
              <a:t>d</a:t>
            </a:r>
            <a:r>
              <a:rPr sz="2541" dirty="0">
                <a:latin typeface="Times New Roman"/>
                <a:cs typeface="Times New Roman"/>
              </a:rPr>
              <a:t>	</a:t>
            </a:r>
            <a:r>
              <a:rPr sz="2541" spc="-14" dirty="0">
                <a:latin typeface="Times New Roman"/>
                <a:cs typeface="Times New Roman"/>
              </a:rPr>
              <a:t>c</a:t>
            </a:r>
            <a:r>
              <a:rPr sz="2541" dirty="0">
                <a:latin typeface="Times New Roman"/>
                <a:cs typeface="Times New Roman"/>
              </a:rPr>
              <a:t>on</a:t>
            </a:r>
            <a:r>
              <a:rPr sz="2541" spc="-5" dirty="0">
                <a:latin typeface="Times New Roman"/>
                <a:cs typeface="Times New Roman"/>
              </a:rPr>
              <a:t>t</a:t>
            </a:r>
            <a:r>
              <a:rPr sz="2541" spc="-14" dirty="0">
                <a:latin typeface="Times New Roman"/>
                <a:cs typeface="Times New Roman"/>
              </a:rPr>
              <a:t>a</a:t>
            </a:r>
            <a:r>
              <a:rPr sz="2541" spc="-5" dirty="0">
                <a:latin typeface="Times New Roman"/>
                <a:cs typeface="Times New Roman"/>
              </a:rPr>
              <a:t>i</a:t>
            </a:r>
            <a:r>
              <a:rPr sz="2541" dirty="0">
                <a:latin typeface="Times New Roman"/>
                <a:cs typeface="Times New Roman"/>
              </a:rPr>
              <a:t>n</a:t>
            </a:r>
            <a:r>
              <a:rPr sz="2541" spc="-14" dirty="0">
                <a:latin typeface="Times New Roman"/>
                <a:cs typeface="Times New Roman"/>
              </a:rPr>
              <a:t>e</a:t>
            </a:r>
            <a:r>
              <a:rPr sz="2541" spc="-5" dirty="0">
                <a:latin typeface="Times New Roman"/>
                <a:cs typeface="Times New Roman"/>
              </a:rPr>
              <a:t>rs</a:t>
            </a:r>
            <a:r>
              <a:rPr sz="2541" dirty="0">
                <a:latin typeface="Times New Roman"/>
                <a:cs typeface="Times New Roman"/>
              </a:rPr>
              <a:t>	</a:t>
            </a:r>
            <a:r>
              <a:rPr sz="2541" spc="-5" dirty="0">
                <a:latin typeface="Times New Roman"/>
                <a:cs typeface="Times New Roman"/>
              </a:rPr>
              <a:t>in</a:t>
            </a:r>
            <a:r>
              <a:rPr sz="2541" dirty="0">
                <a:latin typeface="Times New Roman"/>
                <a:cs typeface="Times New Roman"/>
              </a:rPr>
              <a:t>	</a:t>
            </a:r>
            <a:r>
              <a:rPr sz="2541" spc="-14" dirty="0">
                <a:latin typeface="Times New Roman"/>
                <a:cs typeface="Times New Roman"/>
              </a:rPr>
              <a:t>c</a:t>
            </a:r>
            <a:r>
              <a:rPr sz="2541" dirty="0">
                <a:latin typeface="Times New Roman"/>
                <a:cs typeface="Times New Roman"/>
              </a:rPr>
              <a:t>o</a:t>
            </a:r>
            <a:r>
              <a:rPr sz="2541" spc="-5" dirty="0">
                <a:latin typeface="Times New Roman"/>
                <a:cs typeface="Times New Roman"/>
              </a:rPr>
              <a:t>l</a:t>
            </a:r>
            <a:r>
              <a:rPr sz="2541" dirty="0">
                <a:latin typeface="Times New Roman"/>
                <a:cs typeface="Times New Roman"/>
              </a:rPr>
              <a:t>d</a:t>
            </a:r>
            <a:r>
              <a:rPr sz="2541" spc="-5" dirty="0">
                <a:latin typeface="Times New Roman"/>
                <a:cs typeface="Times New Roman"/>
              </a:rPr>
              <a:t>,</a:t>
            </a:r>
            <a:r>
              <a:rPr sz="2541" dirty="0">
                <a:latin typeface="Times New Roman"/>
                <a:cs typeface="Times New Roman"/>
              </a:rPr>
              <a:t>	d</a:t>
            </a:r>
            <a:r>
              <a:rPr sz="2541" spc="-14" dirty="0">
                <a:latin typeface="Times New Roman"/>
                <a:cs typeface="Times New Roman"/>
              </a:rPr>
              <a:t>a</a:t>
            </a:r>
            <a:r>
              <a:rPr sz="2541" spc="-5" dirty="0">
                <a:latin typeface="Times New Roman"/>
                <a:cs typeface="Times New Roman"/>
              </a:rPr>
              <a:t>rk  and dry</a:t>
            </a:r>
            <a:r>
              <a:rPr sz="2541" dirty="0">
                <a:latin typeface="Times New Roman"/>
                <a:cs typeface="Times New Roman"/>
              </a:rPr>
              <a:t> </a:t>
            </a:r>
            <a:r>
              <a:rPr sz="2541" spc="-9" dirty="0">
                <a:latin typeface="Times New Roman"/>
                <a:cs typeface="Times New Roman"/>
              </a:rPr>
              <a:t>place.</a:t>
            </a:r>
            <a:endParaRPr sz="2541">
              <a:latin typeface="Times New Roman"/>
              <a:cs typeface="Times New Roman"/>
            </a:endParaRPr>
          </a:p>
          <a:p>
            <a:pPr marL="478927" indent="-467977">
              <a:lnSpc>
                <a:spcPts val="2950"/>
              </a:lnSpc>
              <a:buAutoNum type="arabicPeriod"/>
              <a:tabLst>
                <a:tab pos="478927" algn="l"/>
                <a:tab pos="479503" algn="l"/>
              </a:tabLst>
            </a:pPr>
            <a:r>
              <a:rPr sz="2541" spc="-5" dirty="0">
                <a:latin typeface="Times New Roman"/>
                <a:cs typeface="Times New Roman"/>
              </a:rPr>
              <a:t>Addition </a:t>
            </a:r>
            <a:r>
              <a:rPr sz="2541" dirty="0">
                <a:latin typeface="Times New Roman"/>
                <a:cs typeface="Times New Roman"/>
              </a:rPr>
              <a:t>of </a:t>
            </a:r>
            <a:r>
              <a:rPr sz="2541" spc="-5" dirty="0">
                <a:latin typeface="Times New Roman"/>
                <a:cs typeface="Times New Roman"/>
              </a:rPr>
              <a:t>anti-oxidants.</a:t>
            </a:r>
            <a:endParaRPr sz="2541">
              <a:latin typeface="Times New Roman"/>
              <a:cs typeface="Times New Roman"/>
            </a:endParaRPr>
          </a:p>
          <a:p>
            <a:pPr marL="841436" lvl="1" indent="-466248">
              <a:spcBef>
                <a:spcPts val="14"/>
              </a:spcBef>
              <a:buFont typeface="Arial MT"/>
              <a:buChar char="–"/>
              <a:tabLst>
                <a:tab pos="840860" algn="l"/>
                <a:tab pos="841436" algn="l"/>
              </a:tabLst>
            </a:pPr>
            <a:r>
              <a:rPr sz="2178" spc="-23" dirty="0">
                <a:latin typeface="Times New Roman"/>
                <a:cs typeface="Times New Roman"/>
              </a:rPr>
              <a:t>Vitamin</a:t>
            </a:r>
            <a:r>
              <a:rPr sz="2178" spc="-36" dirty="0">
                <a:latin typeface="Times New Roman"/>
                <a:cs typeface="Times New Roman"/>
              </a:rPr>
              <a:t> </a:t>
            </a:r>
            <a:r>
              <a:rPr sz="2178" dirty="0">
                <a:latin typeface="Times New Roman"/>
                <a:cs typeface="Times New Roman"/>
              </a:rPr>
              <a:t>E</a:t>
            </a:r>
            <a:endParaRPr sz="2178">
              <a:latin typeface="Times New Roman"/>
              <a:cs typeface="Times New Roman"/>
            </a:endParaRPr>
          </a:p>
        </p:txBody>
      </p:sp>
    </p:spTree>
    <p:extLst>
      <p:ext uri="{BB962C8B-B14F-4D97-AF65-F5344CB8AC3E}">
        <p14:creationId xmlns:p14="http://schemas.microsoft.com/office/powerpoint/2010/main" xmlns="" val="281417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9477" y="858034"/>
            <a:ext cx="6481759" cy="627192"/>
          </a:xfrm>
          <a:prstGeom prst="rect">
            <a:avLst/>
          </a:prstGeom>
        </p:spPr>
        <p:txBody>
          <a:bodyPr vert="horz" wrap="square" lIns="0" tIns="11526" rIns="0" bIns="0" rtlCol="0" anchor="ctr">
            <a:spAutoFit/>
          </a:bodyPr>
          <a:lstStyle/>
          <a:p>
            <a:pPr marL="11527" algn="ctr">
              <a:lnSpc>
                <a:spcPct val="100000"/>
              </a:lnSpc>
              <a:spcBef>
                <a:spcPts val="91"/>
              </a:spcBef>
            </a:pPr>
            <a:r>
              <a:rPr sz="4000" b="1" u="none" dirty="0">
                <a:solidFill>
                  <a:srgbClr val="FF0000"/>
                </a:solidFill>
                <a:latin typeface="Times New Roman"/>
                <a:cs typeface="Times New Roman"/>
              </a:rPr>
              <a:t>Hazards</a:t>
            </a:r>
            <a:r>
              <a:rPr sz="4000" b="1" spc="-14" dirty="0">
                <a:solidFill>
                  <a:srgbClr val="FF0000"/>
                </a:solidFill>
                <a:latin typeface="Times New Roman"/>
                <a:cs typeface="Times New Roman"/>
              </a:rPr>
              <a:t> </a:t>
            </a:r>
            <a:r>
              <a:rPr sz="4000" b="1" u="none" dirty="0">
                <a:solidFill>
                  <a:srgbClr val="FF0000"/>
                </a:solidFill>
                <a:latin typeface="Times New Roman"/>
                <a:cs typeface="Times New Roman"/>
              </a:rPr>
              <a:t>of</a:t>
            </a:r>
            <a:r>
              <a:rPr sz="4000" b="1" spc="-9" dirty="0">
                <a:solidFill>
                  <a:srgbClr val="FF0000"/>
                </a:solidFill>
                <a:latin typeface="Times New Roman"/>
                <a:cs typeface="Times New Roman"/>
              </a:rPr>
              <a:t> </a:t>
            </a:r>
            <a:r>
              <a:rPr sz="4000" b="1" u="none" dirty="0">
                <a:solidFill>
                  <a:srgbClr val="FF0000"/>
                </a:solidFill>
                <a:latin typeface="Times New Roman"/>
                <a:cs typeface="Times New Roman"/>
              </a:rPr>
              <a:t>Rancid</a:t>
            </a:r>
            <a:r>
              <a:rPr sz="4000" b="1" spc="-18" dirty="0">
                <a:solidFill>
                  <a:srgbClr val="FF0000"/>
                </a:solidFill>
                <a:latin typeface="Times New Roman"/>
                <a:cs typeface="Times New Roman"/>
              </a:rPr>
              <a:t> </a:t>
            </a:r>
            <a:r>
              <a:rPr sz="4000" b="1" u="none" dirty="0">
                <a:solidFill>
                  <a:srgbClr val="FF0000"/>
                </a:solidFill>
                <a:latin typeface="Times New Roman"/>
                <a:cs typeface="Times New Roman"/>
              </a:rPr>
              <a:t>Fats:</a:t>
            </a:r>
          </a:p>
        </p:txBody>
      </p:sp>
      <p:sp>
        <p:nvSpPr>
          <p:cNvPr id="3" name="object 3"/>
          <p:cNvSpPr/>
          <p:nvPr/>
        </p:nvSpPr>
        <p:spPr>
          <a:xfrm>
            <a:off x="1946041" y="3428769"/>
            <a:ext cx="8298756" cy="3112034"/>
          </a:xfrm>
          <a:custGeom>
            <a:avLst/>
            <a:gdLst/>
            <a:ahLst/>
            <a:cxnLst/>
            <a:rect l="l" t="t" r="r" b="b"/>
            <a:pathLst>
              <a:path w="9144000" h="3429000">
                <a:moveTo>
                  <a:pt x="9143993" y="3428993"/>
                </a:moveTo>
                <a:lnTo>
                  <a:pt x="9143993" y="0"/>
                </a:lnTo>
                <a:lnTo>
                  <a:pt x="0" y="0"/>
                </a:lnTo>
                <a:lnTo>
                  <a:pt x="0" y="3428993"/>
                </a:lnTo>
                <a:lnTo>
                  <a:pt x="9143993" y="3428993"/>
                </a:lnTo>
                <a:close/>
              </a:path>
            </a:pathLst>
          </a:custGeom>
          <a:solidFill>
            <a:srgbClr val="FFFFFF"/>
          </a:solidFill>
        </p:spPr>
        <p:txBody>
          <a:bodyPr wrap="square" lIns="0" tIns="0" rIns="0" bIns="0" rtlCol="0"/>
          <a:lstStyle/>
          <a:p>
            <a:endParaRPr sz="1634"/>
          </a:p>
        </p:txBody>
      </p:sp>
      <p:sp>
        <p:nvSpPr>
          <p:cNvPr id="4" name="object 4"/>
          <p:cNvSpPr txBox="1">
            <a:spLocks noGrp="1"/>
          </p:cNvSpPr>
          <p:nvPr>
            <p:ph type="body" idx="1"/>
          </p:nvPr>
        </p:nvSpPr>
        <p:spPr>
          <a:xfrm>
            <a:off x="996288" y="1656870"/>
            <a:ext cx="9594376" cy="3264965"/>
          </a:xfrm>
          <a:prstGeom prst="rect">
            <a:avLst/>
          </a:prstGeom>
        </p:spPr>
        <p:txBody>
          <a:bodyPr vert="horz" wrap="square" lIns="0" tIns="11526" rIns="0" bIns="0" rtlCol="0">
            <a:spAutoFit/>
          </a:bodyPr>
          <a:lstStyle/>
          <a:p>
            <a:pPr marL="478927" indent="-467977">
              <a:lnSpc>
                <a:spcPct val="100000"/>
              </a:lnSpc>
              <a:spcBef>
                <a:spcPts val="91"/>
              </a:spcBef>
              <a:buAutoNum type="arabicPeriod"/>
              <a:tabLst>
                <a:tab pos="478927" algn="l"/>
                <a:tab pos="479503" algn="l"/>
              </a:tabLst>
            </a:pPr>
            <a:r>
              <a:rPr dirty="0"/>
              <a:t>Can</a:t>
            </a:r>
            <a:r>
              <a:rPr spc="5" dirty="0"/>
              <a:t> causes </a:t>
            </a:r>
            <a:r>
              <a:rPr dirty="0"/>
              <a:t>food</a:t>
            </a:r>
            <a:r>
              <a:rPr spc="9" dirty="0"/>
              <a:t> </a:t>
            </a:r>
            <a:r>
              <a:rPr dirty="0"/>
              <a:t>poisoning</a:t>
            </a:r>
            <a:r>
              <a:rPr spc="5" dirty="0"/>
              <a:t> and</a:t>
            </a:r>
            <a:r>
              <a:rPr spc="9" dirty="0"/>
              <a:t> </a:t>
            </a:r>
            <a:r>
              <a:rPr spc="-23" dirty="0"/>
              <a:t>cancer.</a:t>
            </a:r>
          </a:p>
          <a:p>
            <a:pPr marL="478927" indent="-467977">
              <a:lnSpc>
                <a:spcPct val="100000"/>
              </a:lnSpc>
              <a:buAutoNum type="arabicPeriod"/>
              <a:tabLst>
                <a:tab pos="478927" algn="l"/>
                <a:tab pos="479503" algn="l"/>
              </a:tabLst>
            </a:pPr>
            <a:r>
              <a:rPr dirty="0"/>
              <a:t>Destroys</a:t>
            </a:r>
            <a:r>
              <a:rPr spc="-5" dirty="0"/>
              <a:t> </a:t>
            </a:r>
            <a:r>
              <a:rPr dirty="0"/>
              <a:t>the fat-soluble</a:t>
            </a:r>
            <a:r>
              <a:rPr spc="-5" dirty="0"/>
              <a:t> </a:t>
            </a:r>
            <a:r>
              <a:rPr dirty="0"/>
              <a:t>vitamins</a:t>
            </a:r>
          </a:p>
          <a:p>
            <a:pPr marL="841436" lvl="1" indent="-466248">
              <a:lnSpc>
                <a:spcPts val="3050"/>
              </a:lnSpc>
              <a:spcBef>
                <a:spcPts val="5"/>
              </a:spcBef>
              <a:buFont typeface="Arial MT"/>
              <a:buChar char="–"/>
              <a:tabLst>
                <a:tab pos="840860" algn="l"/>
                <a:tab pos="841436" algn="l"/>
              </a:tabLst>
            </a:pPr>
            <a:r>
              <a:rPr sz="2541" spc="-5" dirty="0">
                <a:latin typeface="Times New Roman"/>
                <a:cs typeface="Times New Roman"/>
              </a:rPr>
              <a:t>(vitamins</a:t>
            </a:r>
            <a:r>
              <a:rPr sz="2541" spc="-154" dirty="0">
                <a:latin typeface="Times New Roman"/>
                <a:cs typeface="Times New Roman"/>
              </a:rPr>
              <a:t> </a:t>
            </a:r>
            <a:r>
              <a:rPr sz="2541" spc="-5" dirty="0">
                <a:latin typeface="Times New Roman"/>
                <a:cs typeface="Times New Roman"/>
              </a:rPr>
              <a:t>A,</a:t>
            </a:r>
            <a:r>
              <a:rPr sz="2541" spc="-23" dirty="0">
                <a:latin typeface="Times New Roman"/>
                <a:cs typeface="Times New Roman"/>
              </a:rPr>
              <a:t> </a:t>
            </a:r>
            <a:r>
              <a:rPr sz="2541" spc="-5" dirty="0">
                <a:latin typeface="Times New Roman"/>
                <a:cs typeface="Times New Roman"/>
              </a:rPr>
              <a:t>D,</a:t>
            </a:r>
            <a:r>
              <a:rPr sz="2541" spc="-18" dirty="0">
                <a:latin typeface="Times New Roman"/>
                <a:cs typeface="Times New Roman"/>
              </a:rPr>
              <a:t> </a:t>
            </a:r>
            <a:r>
              <a:rPr sz="2541" spc="-5" dirty="0">
                <a:latin typeface="Times New Roman"/>
                <a:cs typeface="Times New Roman"/>
              </a:rPr>
              <a:t>K</a:t>
            </a:r>
            <a:r>
              <a:rPr sz="2541" spc="-23" dirty="0">
                <a:latin typeface="Times New Roman"/>
                <a:cs typeface="Times New Roman"/>
              </a:rPr>
              <a:t> </a:t>
            </a:r>
            <a:r>
              <a:rPr sz="2541" spc="-5" dirty="0">
                <a:latin typeface="Times New Roman"/>
                <a:cs typeface="Times New Roman"/>
              </a:rPr>
              <a:t>and</a:t>
            </a:r>
            <a:r>
              <a:rPr sz="2541" spc="-9" dirty="0">
                <a:latin typeface="Times New Roman"/>
                <a:cs typeface="Times New Roman"/>
              </a:rPr>
              <a:t> </a:t>
            </a:r>
            <a:r>
              <a:rPr sz="2541" spc="-5" dirty="0">
                <a:latin typeface="Times New Roman"/>
                <a:cs typeface="Times New Roman"/>
              </a:rPr>
              <a:t>E).</a:t>
            </a:r>
            <a:endParaRPr sz="2541" dirty="0">
              <a:latin typeface="Times New Roman"/>
              <a:cs typeface="Times New Roman"/>
            </a:endParaRPr>
          </a:p>
          <a:p>
            <a:pPr marL="478927" marR="4611" indent="-467977">
              <a:lnSpc>
                <a:spcPts val="3485"/>
              </a:lnSpc>
              <a:spcBef>
                <a:spcPts val="113"/>
              </a:spcBef>
              <a:buAutoNum type="arabicPeriod"/>
              <a:tabLst>
                <a:tab pos="478927" algn="l"/>
                <a:tab pos="479503" algn="l"/>
                <a:tab pos="1994664" algn="l"/>
                <a:tab pos="2647642" algn="l"/>
                <a:tab pos="5213445" algn="l"/>
                <a:tab pos="6687687" algn="l"/>
              </a:tabLst>
            </a:pPr>
            <a:r>
              <a:rPr dirty="0"/>
              <a:t>D</a:t>
            </a:r>
            <a:r>
              <a:rPr spc="5" dirty="0"/>
              <a:t>e</a:t>
            </a:r>
            <a:r>
              <a:rPr dirty="0"/>
              <a:t>s</a:t>
            </a:r>
            <a:r>
              <a:rPr spc="-5" dirty="0"/>
              <a:t>t</a:t>
            </a:r>
            <a:r>
              <a:rPr dirty="0"/>
              <a:t>r</a:t>
            </a:r>
            <a:r>
              <a:rPr spc="5" dirty="0"/>
              <a:t>oy</a:t>
            </a:r>
            <a:r>
              <a:rPr dirty="0"/>
              <a:t>s	</a:t>
            </a:r>
            <a:r>
              <a:rPr spc="-5" dirty="0"/>
              <a:t>t</a:t>
            </a:r>
            <a:r>
              <a:rPr spc="5" dirty="0"/>
              <a:t>h</a:t>
            </a:r>
            <a:r>
              <a:rPr dirty="0"/>
              <a:t>e	</a:t>
            </a:r>
            <a:r>
              <a:rPr spc="5" dirty="0"/>
              <a:t>po</a:t>
            </a:r>
            <a:r>
              <a:rPr spc="-5" dirty="0"/>
              <a:t>l</a:t>
            </a:r>
            <a:r>
              <a:rPr spc="5" dirty="0"/>
              <a:t>yun</a:t>
            </a:r>
            <a:r>
              <a:rPr dirty="0"/>
              <a:t>s</a:t>
            </a:r>
            <a:r>
              <a:rPr spc="5" dirty="0"/>
              <a:t>a</a:t>
            </a:r>
            <a:r>
              <a:rPr spc="-5" dirty="0"/>
              <a:t>t</a:t>
            </a:r>
            <a:r>
              <a:rPr spc="5" dirty="0"/>
              <a:t>u</a:t>
            </a:r>
            <a:r>
              <a:rPr dirty="0"/>
              <a:t>r</a:t>
            </a:r>
            <a:r>
              <a:rPr spc="5" dirty="0"/>
              <a:t>a</a:t>
            </a:r>
            <a:r>
              <a:rPr spc="-5" dirty="0"/>
              <a:t>t</a:t>
            </a:r>
            <a:r>
              <a:rPr spc="5" dirty="0"/>
              <a:t>e</a:t>
            </a:r>
            <a:r>
              <a:rPr dirty="0"/>
              <a:t>d	</a:t>
            </a:r>
            <a:r>
              <a:rPr spc="5" dirty="0"/>
              <a:t>e</a:t>
            </a:r>
            <a:r>
              <a:rPr dirty="0"/>
              <a:t>ss</a:t>
            </a:r>
            <a:r>
              <a:rPr spc="5" dirty="0"/>
              <a:t>en</a:t>
            </a:r>
            <a:r>
              <a:rPr spc="-5" dirty="0"/>
              <a:t>ti</a:t>
            </a:r>
            <a:r>
              <a:rPr spc="5" dirty="0"/>
              <a:t>a</a:t>
            </a:r>
            <a:r>
              <a:rPr dirty="0"/>
              <a:t>l	f</a:t>
            </a:r>
            <a:r>
              <a:rPr spc="5" dirty="0"/>
              <a:t>a</a:t>
            </a:r>
            <a:r>
              <a:rPr spc="-5" dirty="0"/>
              <a:t>tt</a:t>
            </a:r>
            <a:r>
              <a:rPr dirty="0"/>
              <a:t>y  acids.</a:t>
            </a:r>
          </a:p>
          <a:p>
            <a:pPr marL="841436" lvl="1" indent="-466248">
              <a:lnSpc>
                <a:spcPts val="2936"/>
              </a:lnSpc>
              <a:buFont typeface="Arial MT"/>
              <a:buChar char="–"/>
              <a:tabLst>
                <a:tab pos="840860" algn="l"/>
                <a:tab pos="841436" algn="l"/>
              </a:tabLst>
            </a:pPr>
            <a:r>
              <a:rPr sz="2541" spc="-5" dirty="0">
                <a:latin typeface="Times New Roman"/>
                <a:cs typeface="Times New Roman"/>
              </a:rPr>
              <a:t>Convert</a:t>
            </a:r>
            <a:r>
              <a:rPr sz="2541" spc="-14" dirty="0">
                <a:latin typeface="Times New Roman"/>
                <a:cs typeface="Times New Roman"/>
              </a:rPr>
              <a:t> </a:t>
            </a:r>
            <a:r>
              <a:rPr sz="2541" spc="-5" dirty="0">
                <a:latin typeface="Times New Roman"/>
                <a:cs typeface="Times New Roman"/>
              </a:rPr>
              <a:t>Cis </a:t>
            </a:r>
            <a:r>
              <a:rPr sz="2541" spc="-18" dirty="0">
                <a:latin typeface="Times New Roman"/>
                <a:cs typeface="Times New Roman"/>
              </a:rPr>
              <a:t>toTrans</a:t>
            </a:r>
            <a:r>
              <a:rPr sz="2541" spc="-9" dirty="0">
                <a:latin typeface="Times New Roman"/>
                <a:cs typeface="Times New Roman"/>
              </a:rPr>
              <a:t> </a:t>
            </a:r>
            <a:r>
              <a:rPr sz="2541" spc="-5" dirty="0">
                <a:latin typeface="Times New Roman"/>
                <a:cs typeface="Times New Roman"/>
              </a:rPr>
              <a:t>form</a:t>
            </a:r>
            <a:endParaRPr sz="2541" dirty="0">
              <a:latin typeface="Times New Roman"/>
              <a:cs typeface="Times New Roman"/>
            </a:endParaRPr>
          </a:p>
          <a:p>
            <a:pPr marL="478927" indent="-467977">
              <a:lnSpc>
                <a:spcPts val="3485"/>
              </a:lnSpc>
              <a:buAutoNum type="arabicPeriod"/>
              <a:tabLst>
                <a:tab pos="478927" algn="l"/>
                <a:tab pos="479503" algn="l"/>
              </a:tabLst>
            </a:pPr>
            <a:r>
              <a:rPr dirty="0"/>
              <a:t>Economical</a:t>
            </a:r>
            <a:r>
              <a:rPr spc="-23" dirty="0"/>
              <a:t> </a:t>
            </a:r>
            <a:r>
              <a:rPr dirty="0"/>
              <a:t>loss</a:t>
            </a:r>
          </a:p>
          <a:p>
            <a:pPr marL="841436" lvl="1" indent="-466248">
              <a:lnSpc>
                <a:spcPct val="100000"/>
              </a:lnSpc>
              <a:spcBef>
                <a:spcPts val="5"/>
              </a:spcBef>
              <a:buFont typeface="Arial MT"/>
              <a:buChar char="–"/>
              <a:tabLst>
                <a:tab pos="840860" algn="l"/>
                <a:tab pos="841436" algn="l"/>
              </a:tabLst>
            </a:pPr>
            <a:r>
              <a:rPr sz="2541" spc="-9" dirty="0">
                <a:latin typeface="Times New Roman"/>
                <a:cs typeface="Times New Roman"/>
              </a:rPr>
              <a:t>Because</a:t>
            </a:r>
            <a:r>
              <a:rPr sz="2541" spc="-14" dirty="0">
                <a:latin typeface="Times New Roman"/>
                <a:cs typeface="Times New Roman"/>
              </a:rPr>
              <a:t> </a:t>
            </a:r>
            <a:r>
              <a:rPr sz="2541" spc="-5" dirty="0">
                <a:latin typeface="Times New Roman"/>
                <a:cs typeface="Times New Roman"/>
              </a:rPr>
              <a:t>it</a:t>
            </a:r>
            <a:r>
              <a:rPr sz="2541" spc="-9" dirty="0">
                <a:latin typeface="Times New Roman"/>
                <a:cs typeface="Times New Roman"/>
              </a:rPr>
              <a:t> </a:t>
            </a:r>
            <a:r>
              <a:rPr sz="2541" spc="-5" dirty="0">
                <a:latin typeface="Times New Roman"/>
                <a:cs typeface="Times New Roman"/>
              </a:rPr>
              <a:t>is </a:t>
            </a:r>
            <a:r>
              <a:rPr sz="2541" dirty="0">
                <a:latin typeface="Times New Roman"/>
                <a:cs typeface="Times New Roman"/>
              </a:rPr>
              <a:t>unfit</a:t>
            </a:r>
            <a:r>
              <a:rPr sz="2541" spc="-9" dirty="0">
                <a:latin typeface="Times New Roman"/>
                <a:cs typeface="Times New Roman"/>
              </a:rPr>
              <a:t> </a:t>
            </a:r>
            <a:r>
              <a:rPr sz="2541" spc="-5" dirty="0">
                <a:latin typeface="Times New Roman"/>
                <a:cs typeface="Times New Roman"/>
              </a:rPr>
              <a:t>to </a:t>
            </a:r>
            <a:r>
              <a:rPr sz="2541" spc="-9" dirty="0">
                <a:latin typeface="Times New Roman"/>
                <a:cs typeface="Times New Roman"/>
              </a:rPr>
              <a:t>eat.</a:t>
            </a:r>
            <a:endParaRPr sz="2541" dirty="0">
              <a:latin typeface="Times New Roman"/>
              <a:cs typeface="Times New Roman"/>
            </a:endParaRPr>
          </a:p>
        </p:txBody>
      </p:sp>
    </p:spTree>
    <p:extLst>
      <p:ext uri="{BB962C8B-B14F-4D97-AF65-F5344CB8AC3E}">
        <p14:creationId xmlns:p14="http://schemas.microsoft.com/office/powerpoint/2010/main" xmlns="" val="2305092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4490" y="177421"/>
            <a:ext cx="12147510" cy="6469039"/>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ower\Pictures\Stages-of-atherosclerosis-progression-aNormal-artery-with-three-layers-tunica.png"/>
          <p:cNvPicPr>
            <a:picLocks noGrp="1" noChangeAspect="1" noChangeArrowheads="1"/>
          </p:cNvPicPr>
          <p:nvPr>
            <p:ph idx="1"/>
          </p:nvPr>
        </p:nvPicPr>
        <p:blipFill>
          <a:blip r:embed="rId2"/>
          <a:srcRect/>
          <a:stretch>
            <a:fillRect/>
          </a:stretch>
        </p:blipFill>
        <p:spPr bwMode="auto">
          <a:xfrm>
            <a:off x="0" y="172962"/>
            <a:ext cx="12191999" cy="6473497"/>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altLang="en-US"/>
          </a:p>
        </p:txBody>
      </p:sp>
      <p:sp>
        <p:nvSpPr>
          <p:cNvPr id="68611" name="Content Placeholder 2"/>
          <p:cNvSpPr>
            <a:spLocks noGrp="1"/>
          </p:cNvSpPr>
          <p:nvPr>
            <p:ph idx="1"/>
          </p:nvPr>
        </p:nvSpPr>
        <p:spPr/>
        <p:txBody>
          <a:bodyPr/>
          <a:lstStyle/>
          <a:p>
            <a:endParaRPr lang="en-US" altLang="en-US"/>
          </a:p>
        </p:txBody>
      </p:sp>
      <p:pic>
        <p:nvPicPr>
          <p:cNvPr id="68612" name="Picture 2" descr="D:\22 Data\Dr. Hina\Satya-Nan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 y="152400"/>
            <a:ext cx="12019280"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C:\Users\Bio-Chem-011\Desktop\pexels-photo-4439457.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43200" y="4038600"/>
            <a:ext cx="38862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9859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47EA1-A15C-47FF-FD97-2CAF1909F69D}"/>
              </a:ext>
            </a:extLst>
          </p:cNvPr>
          <p:cNvSpPr>
            <a:spLocks noGrp="1"/>
          </p:cNvSpPr>
          <p:nvPr>
            <p:ph type="title"/>
          </p:nvPr>
        </p:nvSpPr>
        <p:spPr>
          <a:xfrm>
            <a:off x="838200" y="0"/>
            <a:ext cx="10515600" cy="1136074"/>
          </a:xfrm>
        </p:spPr>
        <p:txBody>
          <a:bodyPr/>
          <a:lstStyle/>
          <a:p>
            <a:pPr algn="ctr"/>
            <a:r>
              <a:rPr lang="en-IN" b="1" dirty="0">
                <a:solidFill>
                  <a:srgbClr val="FF0000"/>
                </a:solidFill>
              </a:rPr>
              <a:t>Skin caliper for fat measurement</a:t>
            </a:r>
          </a:p>
        </p:txBody>
      </p:sp>
      <p:pic>
        <p:nvPicPr>
          <p:cNvPr id="7" name="Content Placeholder 6">
            <a:extLst>
              <a:ext uri="{FF2B5EF4-FFF2-40B4-BE49-F238E27FC236}">
                <a16:creationId xmlns:a16="http://schemas.microsoft.com/office/drawing/2014/main" xmlns="" id="{12E50665-F7A6-BDA4-63DB-213CB3CB8BB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00585" y="1025237"/>
            <a:ext cx="7772905" cy="5832764"/>
          </a:xfrm>
        </p:spPr>
      </p:pic>
    </p:spTree>
    <p:extLst>
      <p:ext uri="{BB962C8B-B14F-4D97-AF65-F5344CB8AC3E}">
        <p14:creationId xmlns:p14="http://schemas.microsoft.com/office/powerpoint/2010/main" xmlns="" val="2257307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9B427B4-C791-8284-7974-5473A8E8B514}"/>
              </a:ext>
            </a:extLst>
          </p:cNvPr>
          <p:cNvSpPr>
            <a:spLocks noGrp="1"/>
          </p:cNvSpPr>
          <p:nvPr>
            <p:ph idx="1"/>
          </p:nvPr>
        </p:nvSpPr>
        <p:spPr>
          <a:xfrm>
            <a:off x="720436" y="942109"/>
            <a:ext cx="10633364" cy="5234854"/>
          </a:xfrm>
        </p:spPr>
        <p:txBody>
          <a:bodyPr>
            <a:normAutofit/>
          </a:bodyPr>
          <a:lstStyle/>
          <a:p>
            <a:pPr marL="0" indent="0">
              <a:buNone/>
            </a:pPr>
            <a:r>
              <a:rPr lang="en-US" sz="4400" dirty="0"/>
              <a:t>• Is fat require in food? </a:t>
            </a:r>
          </a:p>
          <a:p>
            <a:pPr marL="0" indent="0">
              <a:buNone/>
            </a:pPr>
            <a:r>
              <a:rPr lang="en-US" sz="4400" dirty="0"/>
              <a:t>• What type of fat is require? </a:t>
            </a:r>
          </a:p>
          <a:p>
            <a:pPr marL="0" indent="0">
              <a:buNone/>
            </a:pPr>
            <a:r>
              <a:rPr lang="en-US" sz="4400" dirty="0"/>
              <a:t>• Why require? </a:t>
            </a:r>
            <a:endParaRPr lang="en-IN" sz="4400" dirty="0"/>
          </a:p>
        </p:txBody>
      </p:sp>
    </p:spTree>
    <p:extLst>
      <p:ext uri="{BB962C8B-B14F-4D97-AF65-F5344CB8AC3E}">
        <p14:creationId xmlns:p14="http://schemas.microsoft.com/office/powerpoint/2010/main" xmlns="" val="920153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56600" y="869986"/>
            <a:ext cx="927951" cy="2474538"/>
          </a:xfrm>
          <a:prstGeom prst="rect">
            <a:avLst/>
          </a:prstGeom>
        </p:spPr>
      </p:pic>
      <p:pic>
        <p:nvPicPr>
          <p:cNvPr id="3" name="object 3"/>
          <p:cNvPicPr/>
          <p:nvPr/>
        </p:nvPicPr>
        <p:blipFill>
          <a:blip r:embed="rId3" cstate="print"/>
          <a:stretch>
            <a:fillRect/>
          </a:stretch>
        </p:blipFill>
        <p:spPr>
          <a:xfrm>
            <a:off x="1946048" y="316735"/>
            <a:ext cx="3362379" cy="3362379"/>
          </a:xfrm>
          <a:prstGeom prst="rect">
            <a:avLst/>
          </a:prstGeom>
        </p:spPr>
      </p:pic>
      <p:pic>
        <p:nvPicPr>
          <p:cNvPr id="4" name="object 4"/>
          <p:cNvPicPr/>
          <p:nvPr/>
        </p:nvPicPr>
        <p:blipFill>
          <a:blip r:embed="rId4" cstate="print"/>
          <a:stretch>
            <a:fillRect/>
          </a:stretch>
        </p:blipFill>
        <p:spPr>
          <a:xfrm>
            <a:off x="8022396" y="500138"/>
            <a:ext cx="1656008" cy="2357262"/>
          </a:xfrm>
          <a:prstGeom prst="rect">
            <a:avLst/>
          </a:prstGeom>
        </p:spPr>
      </p:pic>
      <p:pic>
        <p:nvPicPr>
          <p:cNvPr id="5" name="object 5"/>
          <p:cNvPicPr/>
          <p:nvPr/>
        </p:nvPicPr>
        <p:blipFill>
          <a:blip r:embed="rId5" cstate="print"/>
          <a:stretch>
            <a:fillRect/>
          </a:stretch>
        </p:blipFill>
        <p:spPr>
          <a:xfrm>
            <a:off x="1946048" y="3497926"/>
            <a:ext cx="3042877" cy="3042876"/>
          </a:xfrm>
          <a:prstGeom prst="rect">
            <a:avLst/>
          </a:prstGeom>
        </p:spPr>
      </p:pic>
      <p:grpSp>
        <p:nvGrpSpPr>
          <p:cNvPr id="6" name="object 6"/>
          <p:cNvGrpSpPr/>
          <p:nvPr/>
        </p:nvGrpSpPr>
        <p:grpSpPr>
          <a:xfrm>
            <a:off x="4988927" y="3428769"/>
            <a:ext cx="5255879" cy="3112034"/>
            <a:chOff x="4126870" y="3777996"/>
            <a:chExt cx="5791200" cy="3429000"/>
          </a:xfrm>
        </p:grpSpPr>
        <p:pic>
          <p:nvPicPr>
            <p:cNvPr id="7" name="object 7"/>
            <p:cNvPicPr/>
            <p:nvPr/>
          </p:nvPicPr>
          <p:blipFill>
            <a:blip r:embed="rId6" cstate="print"/>
            <a:stretch>
              <a:fillRect/>
            </a:stretch>
          </p:blipFill>
          <p:spPr>
            <a:xfrm>
              <a:off x="6339718" y="4235196"/>
              <a:ext cx="3578336" cy="2971799"/>
            </a:xfrm>
            <a:prstGeom prst="rect">
              <a:avLst/>
            </a:prstGeom>
          </p:spPr>
        </p:pic>
        <p:pic>
          <p:nvPicPr>
            <p:cNvPr id="8" name="object 8"/>
            <p:cNvPicPr/>
            <p:nvPr/>
          </p:nvPicPr>
          <p:blipFill>
            <a:blip r:embed="rId7" cstate="print"/>
            <a:stretch>
              <a:fillRect/>
            </a:stretch>
          </p:blipFill>
          <p:spPr>
            <a:xfrm>
              <a:off x="4126870" y="3777996"/>
              <a:ext cx="2296667" cy="2590800"/>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96198" y="617900"/>
            <a:ext cx="2449353" cy="2810869"/>
          </a:xfrm>
          <a:prstGeom prst="rect">
            <a:avLst/>
          </a:prstGeom>
        </p:spPr>
      </p:pic>
      <p:grpSp>
        <p:nvGrpSpPr>
          <p:cNvPr id="3" name="object 3"/>
          <p:cNvGrpSpPr/>
          <p:nvPr/>
        </p:nvGrpSpPr>
        <p:grpSpPr>
          <a:xfrm>
            <a:off x="4297364" y="316736"/>
            <a:ext cx="5947442" cy="3112034"/>
            <a:chOff x="3364870" y="348996"/>
            <a:chExt cx="6553200" cy="3429000"/>
          </a:xfrm>
        </p:grpSpPr>
        <p:pic>
          <p:nvPicPr>
            <p:cNvPr id="4" name="object 4"/>
            <p:cNvPicPr/>
            <p:nvPr/>
          </p:nvPicPr>
          <p:blipFill>
            <a:blip r:embed="rId3" cstate="print"/>
            <a:stretch>
              <a:fillRect/>
            </a:stretch>
          </p:blipFill>
          <p:spPr>
            <a:xfrm>
              <a:off x="5803270" y="348996"/>
              <a:ext cx="4114784" cy="2487167"/>
            </a:xfrm>
            <a:prstGeom prst="rect">
              <a:avLst/>
            </a:prstGeom>
          </p:spPr>
        </p:pic>
        <p:pic>
          <p:nvPicPr>
            <p:cNvPr id="5" name="object 5"/>
            <p:cNvPicPr/>
            <p:nvPr/>
          </p:nvPicPr>
          <p:blipFill>
            <a:blip r:embed="rId4" cstate="print"/>
            <a:stretch>
              <a:fillRect/>
            </a:stretch>
          </p:blipFill>
          <p:spPr>
            <a:xfrm>
              <a:off x="3364870" y="2253996"/>
              <a:ext cx="2971800" cy="1523999"/>
            </a:xfrm>
            <a:prstGeom prst="rect">
              <a:avLst/>
            </a:prstGeom>
          </p:spPr>
        </p:pic>
      </p:grpSp>
      <p:pic>
        <p:nvPicPr>
          <p:cNvPr id="6" name="object 6"/>
          <p:cNvPicPr/>
          <p:nvPr/>
        </p:nvPicPr>
        <p:blipFill>
          <a:blip r:embed="rId5" cstate="print"/>
          <a:stretch>
            <a:fillRect/>
          </a:stretch>
        </p:blipFill>
        <p:spPr>
          <a:xfrm>
            <a:off x="2669144" y="3428769"/>
            <a:ext cx="919552" cy="265560"/>
          </a:xfrm>
          <a:prstGeom prst="rect">
            <a:avLst/>
          </a:prstGeom>
        </p:spPr>
      </p:pic>
      <p:grpSp>
        <p:nvGrpSpPr>
          <p:cNvPr id="7" name="object 7"/>
          <p:cNvGrpSpPr/>
          <p:nvPr/>
        </p:nvGrpSpPr>
        <p:grpSpPr>
          <a:xfrm>
            <a:off x="1946048" y="3428768"/>
            <a:ext cx="8298756" cy="3112034"/>
            <a:chOff x="774067" y="3777995"/>
            <a:chExt cx="9144000" cy="3429000"/>
          </a:xfrm>
        </p:grpSpPr>
        <p:pic>
          <p:nvPicPr>
            <p:cNvPr id="8" name="object 8"/>
            <p:cNvPicPr/>
            <p:nvPr/>
          </p:nvPicPr>
          <p:blipFill>
            <a:blip r:embed="rId6" cstate="print"/>
            <a:stretch>
              <a:fillRect/>
            </a:stretch>
          </p:blipFill>
          <p:spPr>
            <a:xfrm>
              <a:off x="3364870" y="3777995"/>
              <a:ext cx="2971800" cy="1883619"/>
            </a:xfrm>
            <a:prstGeom prst="rect">
              <a:avLst/>
            </a:prstGeom>
          </p:spPr>
        </p:pic>
        <p:pic>
          <p:nvPicPr>
            <p:cNvPr id="9" name="object 9"/>
            <p:cNvPicPr/>
            <p:nvPr/>
          </p:nvPicPr>
          <p:blipFill>
            <a:blip r:embed="rId7" cstate="print"/>
            <a:stretch>
              <a:fillRect/>
            </a:stretch>
          </p:blipFill>
          <p:spPr>
            <a:xfrm>
              <a:off x="774067" y="4000499"/>
              <a:ext cx="9143987" cy="3206495"/>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77" y="0"/>
            <a:ext cx="10515600" cy="880924"/>
          </a:xfrm>
        </p:spPr>
        <p:txBody>
          <a:bodyPr/>
          <a:lstStyle/>
          <a:p>
            <a:pPr algn="ctr"/>
            <a:r>
              <a:rPr lang="en-US" b="1" dirty="0" smtClean="0">
                <a:solidFill>
                  <a:srgbClr val="FF0000"/>
                </a:solidFill>
              </a:rPr>
              <a:t>Biomedical importance of lipid</a:t>
            </a:r>
            <a:endParaRPr lang="en-US" b="1" dirty="0">
              <a:solidFill>
                <a:srgbClr val="FF0000"/>
              </a:solidFill>
            </a:endParaRPr>
          </a:p>
        </p:txBody>
      </p:sp>
      <p:sp>
        <p:nvSpPr>
          <p:cNvPr id="3" name="Content Placeholder 2"/>
          <p:cNvSpPr>
            <a:spLocks noGrp="1"/>
          </p:cNvSpPr>
          <p:nvPr>
            <p:ph idx="1"/>
          </p:nvPr>
        </p:nvSpPr>
        <p:spPr>
          <a:xfrm>
            <a:off x="418011" y="1005840"/>
            <a:ext cx="11508378" cy="5852160"/>
          </a:xfrm>
        </p:spPr>
        <p:txBody>
          <a:bodyPr>
            <a:normAutofit fontScale="92500" lnSpcReduction="20000"/>
          </a:bodyPr>
          <a:lstStyle/>
          <a:p>
            <a:r>
              <a:rPr lang="en-US" dirty="0"/>
              <a:t>Structural components of bio membrane (phospholipids and cholesterol)</a:t>
            </a:r>
          </a:p>
          <a:p>
            <a:r>
              <a:rPr lang="en-US" dirty="0"/>
              <a:t>H</a:t>
            </a:r>
            <a:r>
              <a:rPr lang="en-US" dirty="0" smtClean="0"/>
              <a:t>ormones </a:t>
            </a:r>
            <a:r>
              <a:rPr lang="en-US" dirty="0"/>
              <a:t>(steroids and vitamin D)</a:t>
            </a:r>
          </a:p>
          <a:p>
            <a:r>
              <a:rPr lang="en-US" dirty="0" smtClean="0"/>
              <a:t>Precursors </a:t>
            </a:r>
            <a:r>
              <a:rPr lang="en-US" dirty="0"/>
              <a:t>of </a:t>
            </a:r>
            <a:r>
              <a:rPr lang="en-US" dirty="0" err="1"/>
              <a:t>prostanoids</a:t>
            </a:r>
            <a:r>
              <a:rPr lang="en-US" dirty="0"/>
              <a:t> and leukotrienes,</a:t>
            </a:r>
          </a:p>
          <a:p>
            <a:r>
              <a:rPr lang="en-US" dirty="0"/>
              <a:t>E</a:t>
            </a:r>
            <a:r>
              <a:rPr lang="en-US" dirty="0" smtClean="0"/>
              <a:t>mulsifying </a:t>
            </a:r>
            <a:r>
              <a:rPr lang="en-US" dirty="0"/>
              <a:t>agents in the digestion and absorption of lipids (bile acids), and</a:t>
            </a:r>
          </a:p>
          <a:p>
            <a:r>
              <a:rPr lang="en-US" dirty="0"/>
              <a:t> </a:t>
            </a:r>
            <a:r>
              <a:rPr lang="en-US" dirty="0" smtClean="0"/>
              <a:t>Surfactants </a:t>
            </a:r>
            <a:r>
              <a:rPr lang="en-US" dirty="0"/>
              <a:t>in the alveolar membrane (phosphatidylcholine)</a:t>
            </a:r>
          </a:p>
          <a:p>
            <a:r>
              <a:rPr lang="en-US" dirty="0"/>
              <a:t>Absorption of vitamins A, C, D, E, and K </a:t>
            </a:r>
          </a:p>
          <a:p>
            <a:r>
              <a:rPr lang="en-US" dirty="0"/>
              <a:t>Improve taste &amp; palatability of food</a:t>
            </a:r>
          </a:p>
          <a:p>
            <a:r>
              <a:rPr lang="en-US" dirty="0"/>
              <a:t>Give shape &amp; contour to the body</a:t>
            </a:r>
          </a:p>
          <a:p>
            <a:r>
              <a:rPr lang="en-US" dirty="0"/>
              <a:t>T</a:t>
            </a:r>
            <a:r>
              <a:rPr lang="en-US" dirty="0" smtClean="0"/>
              <a:t>hermal </a:t>
            </a:r>
            <a:r>
              <a:rPr lang="en-US" dirty="0"/>
              <a:t>insulation</a:t>
            </a:r>
          </a:p>
          <a:p>
            <a:r>
              <a:rPr lang="en-US" dirty="0"/>
              <a:t>Protect internal organs by providing cushioning effect</a:t>
            </a:r>
          </a:p>
          <a:p>
            <a:r>
              <a:rPr lang="en-US" dirty="0"/>
              <a:t>E</a:t>
            </a:r>
            <a:r>
              <a:rPr lang="en-US" dirty="0" smtClean="0"/>
              <a:t>nergy </a:t>
            </a:r>
            <a:r>
              <a:rPr lang="en-US" dirty="0"/>
              <a:t>storage (as triacylglycerol), metabolic </a:t>
            </a:r>
            <a:r>
              <a:rPr lang="en-US" dirty="0" smtClean="0"/>
              <a:t>fuels</a:t>
            </a:r>
          </a:p>
          <a:p>
            <a:r>
              <a:rPr lang="en-IN" dirty="0" smtClean="0"/>
              <a:t>Participate</a:t>
            </a:r>
            <a:r>
              <a:rPr lang="en-IN" dirty="0" smtClean="0"/>
              <a:t> </a:t>
            </a:r>
            <a:r>
              <a:rPr lang="en-IN" dirty="0" smtClean="0"/>
              <a:t>in structure</a:t>
            </a:r>
            <a:r>
              <a:rPr lang="en-IN" dirty="0" smtClean="0"/>
              <a:t> </a:t>
            </a:r>
            <a:r>
              <a:rPr lang="en-IN" dirty="0" smtClean="0"/>
              <a:t>of</a:t>
            </a:r>
            <a:r>
              <a:rPr lang="en-IN" dirty="0" smtClean="0"/>
              <a:t> </a:t>
            </a:r>
            <a:r>
              <a:rPr lang="en-IN" dirty="0" smtClean="0"/>
              <a:t>all</a:t>
            </a:r>
            <a:r>
              <a:rPr lang="en-IN" dirty="0" smtClean="0"/>
              <a:t> </a:t>
            </a:r>
            <a:r>
              <a:rPr lang="en-IN" dirty="0" smtClean="0"/>
              <a:t>cellular</a:t>
            </a:r>
            <a:r>
              <a:rPr lang="en-IN" dirty="0" smtClean="0"/>
              <a:t> </a:t>
            </a:r>
            <a:r>
              <a:rPr lang="en-IN" dirty="0" smtClean="0"/>
              <a:t>and</a:t>
            </a:r>
            <a:r>
              <a:rPr lang="en-IN" dirty="0" smtClean="0"/>
              <a:t> </a:t>
            </a:r>
            <a:r>
              <a:rPr lang="en-IN" dirty="0" smtClean="0"/>
              <a:t>sub cellular membranes</a:t>
            </a:r>
            <a:r>
              <a:rPr lang="en-IN" dirty="0" smtClean="0"/>
              <a:t>.</a:t>
            </a:r>
          </a:p>
          <a:p>
            <a:r>
              <a:rPr lang="en-IN" dirty="0" smtClean="0"/>
              <a:t>Essential for skin integrity, normal</a:t>
            </a:r>
            <a:r>
              <a:rPr lang="en-IN" dirty="0" smtClean="0"/>
              <a:t> </a:t>
            </a:r>
            <a:r>
              <a:rPr lang="en-IN" dirty="0" smtClean="0"/>
              <a:t>growth</a:t>
            </a:r>
            <a:r>
              <a:rPr lang="en-IN" dirty="0" smtClean="0"/>
              <a:t> </a:t>
            </a:r>
            <a:r>
              <a:rPr lang="en-IN" dirty="0" smtClean="0"/>
              <a:t>and reproduction</a:t>
            </a:r>
            <a:r>
              <a:rPr lang="en-IN" dirty="0" smtClean="0"/>
              <a:t>.</a:t>
            </a:r>
          </a:p>
          <a:p>
            <a:r>
              <a:rPr lang="en-IN" dirty="0" smtClean="0"/>
              <a:t>Important role in blood clotting.</a:t>
            </a:r>
          </a:p>
          <a:p>
            <a:endParaRPr lang="en-US" dirty="0"/>
          </a:p>
        </p:txBody>
      </p:sp>
    </p:spTree>
    <p:extLst>
      <p:ext uri="{BB962C8B-B14F-4D97-AF65-F5344CB8AC3E}">
        <p14:creationId xmlns:p14="http://schemas.microsoft.com/office/powerpoint/2010/main" xmlns="" val="2461830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2227</TotalTime>
  <Words>1432</Words>
  <Application>Microsoft Office PowerPoint</Application>
  <PresentationFormat>Custom</PresentationFormat>
  <Paragraphs>284</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Lipid Chemistry</vt:lpstr>
      <vt:lpstr>Slide 2</vt:lpstr>
      <vt:lpstr>WHO classification of weight status</vt:lpstr>
      <vt:lpstr>BMI Body comparison</vt:lpstr>
      <vt:lpstr>Skin caliper for fat measurement</vt:lpstr>
      <vt:lpstr>Slide 6</vt:lpstr>
      <vt:lpstr>Slide 7</vt:lpstr>
      <vt:lpstr>Slide 8</vt:lpstr>
      <vt:lpstr>Biomedical importance of lipid</vt:lpstr>
      <vt:lpstr>Functions of Essential Fatty Acid </vt:lpstr>
      <vt:lpstr>Introduction</vt:lpstr>
      <vt:lpstr>Classification of lipid</vt:lpstr>
      <vt:lpstr>Slide 13</vt:lpstr>
      <vt:lpstr>Triglyceride</vt:lpstr>
      <vt:lpstr>Triglycerides</vt:lpstr>
      <vt:lpstr>Triglycerides</vt:lpstr>
      <vt:lpstr>Waxes</vt:lpstr>
      <vt:lpstr>Waxes</vt:lpstr>
      <vt:lpstr>Grooming</vt:lpstr>
      <vt:lpstr>Alcohols</vt:lpstr>
      <vt:lpstr>Fatty acids</vt:lpstr>
      <vt:lpstr>CLASSIFICATION OF FA</vt:lpstr>
      <vt:lpstr>Slide 23</vt:lpstr>
      <vt:lpstr>Slide 24</vt:lpstr>
      <vt:lpstr>Slide 25</vt:lpstr>
      <vt:lpstr>Classification of FA</vt:lpstr>
      <vt:lpstr>Slide 27</vt:lpstr>
      <vt:lpstr>The structures and nomenclature of the fatty acids</vt:lpstr>
      <vt:lpstr>Omega classification of fatty acid</vt:lpstr>
      <vt:lpstr>Essential Fatty Acid</vt:lpstr>
      <vt:lpstr>Slide 31</vt:lpstr>
      <vt:lpstr>Slide 32</vt:lpstr>
      <vt:lpstr>. </vt:lpstr>
      <vt:lpstr>Slide 34</vt:lpstr>
      <vt:lpstr>Slide 35</vt:lpstr>
      <vt:lpstr>Functions of Essential Fatty Acid </vt:lpstr>
      <vt:lpstr>Slide 37</vt:lpstr>
      <vt:lpstr>Isomerism in fatty acids</vt:lpstr>
      <vt:lpstr>Slide 39</vt:lpstr>
      <vt:lpstr>Slide 40</vt:lpstr>
      <vt:lpstr>Slide 41</vt:lpstr>
      <vt:lpstr>Rancidity</vt:lpstr>
      <vt:lpstr>Prevention of rancidity is achieved by:</vt:lpstr>
      <vt:lpstr>Hazards of Rancid Fats:</vt:lpstr>
      <vt:lpstr>Slide 45</vt:lpstr>
      <vt:lpstr>Slide 46</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 Chemistry</dc:title>
  <dc:creator>Microsoft account</dc:creator>
  <cp:lastModifiedBy>Power</cp:lastModifiedBy>
  <cp:revision>163</cp:revision>
  <dcterms:created xsi:type="dcterms:W3CDTF">2022-12-06T07:06:47Z</dcterms:created>
  <dcterms:modified xsi:type="dcterms:W3CDTF">2023-10-28T15:38:39Z</dcterms:modified>
</cp:coreProperties>
</file>