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55" r:id="rId2"/>
    <p:sldId id="261" r:id="rId3"/>
    <p:sldId id="263" r:id="rId4"/>
    <p:sldId id="264" r:id="rId5"/>
    <p:sldId id="265" r:id="rId6"/>
    <p:sldId id="267" r:id="rId7"/>
    <p:sldId id="266" r:id="rId8"/>
    <p:sldId id="381" r:id="rId9"/>
    <p:sldId id="37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56" r:id="rId19"/>
    <p:sldId id="276" r:id="rId20"/>
    <p:sldId id="277" r:id="rId21"/>
    <p:sldId id="357" r:id="rId22"/>
    <p:sldId id="278" r:id="rId23"/>
    <p:sldId id="380" r:id="rId24"/>
    <p:sldId id="358" r:id="rId25"/>
    <p:sldId id="279" r:id="rId26"/>
    <p:sldId id="300" r:id="rId27"/>
    <p:sldId id="302" r:id="rId28"/>
    <p:sldId id="386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85" r:id="rId38"/>
    <p:sldId id="319" r:id="rId39"/>
    <p:sldId id="370" r:id="rId40"/>
    <p:sldId id="339" r:id="rId41"/>
    <p:sldId id="340" r:id="rId42"/>
    <p:sldId id="341" r:id="rId43"/>
    <p:sldId id="344" r:id="rId44"/>
    <p:sldId id="345" r:id="rId45"/>
    <p:sldId id="377" r:id="rId46"/>
    <p:sldId id="347" r:id="rId47"/>
    <p:sldId id="348" r:id="rId48"/>
    <p:sldId id="349" r:id="rId49"/>
    <p:sldId id="35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96CEE-9DCD-4337-8FE9-1CEBE36A0604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8C39A-CC79-4139-BB78-14C593AB7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080B3-67B5-4076-9B83-F241367047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CHEMISTRY</a:t>
            </a:r>
            <a:br>
              <a:rPr lang="en-US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br>
              <a:rPr lang="en-US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CARBOHYDRATES </a:t>
            </a:r>
            <a:r>
              <a:rPr lang="en-US" sz="6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7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7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54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's Data\Desktop\ca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</a:rPr>
              <a:t>Monosaccharides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</a:rPr>
              <a:t> :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Having one potential sugar group, e.g</a:t>
            </a:r>
            <a:r>
              <a:rPr lang="en-US" dirty="0" smtClean="0">
                <a:latin typeface="Times New Roman" pitchFamily="18" charset="0"/>
              </a:rPr>
              <a:t>. consist of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single </a:t>
            </a:r>
            <a:r>
              <a:rPr lang="en-US" dirty="0" err="1" smtClean="0">
                <a:latin typeface="Times New Roman" pitchFamily="18" charset="0"/>
              </a:rPr>
              <a:t>polyhydroxy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aldehyde</a:t>
            </a:r>
            <a:r>
              <a:rPr lang="en-US" dirty="0" smtClean="0">
                <a:latin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</a:rPr>
              <a:t>ketone</a:t>
            </a:r>
            <a:r>
              <a:rPr lang="en-US" dirty="0" smtClean="0">
                <a:latin typeface="Times New Roman" pitchFamily="18" charset="0"/>
              </a:rPr>
              <a:t> unit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glucose,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galactose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, fructose etc.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They can not be further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</a:rPr>
              <a:t>hydrolysed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into smaller units.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Also known as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simple sugar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marL="0" lvl="0" indent="0"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</a:rPr>
              <a:t>The most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abundant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</a:rPr>
              <a:t> monosaccharide in nature is the six-carbon sugar D-glucose, sometimes referred to as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dextrose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Classified by </a:t>
            </a:r>
            <a:endParaRPr lang="ar-SA" dirty="0" smtClean="0">
              <a:latin typeface="Times New Roman" pitchFamily="18" charset="0"/>
            </a:endParaRPr>
          </a:p>
          <a:p>
            <a:pPr marL="895350" indent="-895350">
              <a:lnSpc>
                <a:spcPct val="80000"/>
              </a:lnSpc>
              <a:buFont typeface="Arial" charset="0"/>
              <a:buNone/>
            </a:pPr>
            <a:r>
              <a:rPr lang="ar-SA" dirty="0" smtClean="0">
                <a:latin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</a:rPr>
              <a:t>1. The number of carbon atoms </a:t>
            </a:r>
            <a:endParaRPr lang="ar-SA" dirty="0" smtClean="0">
              <a:latin typeface="Times New Roman" pitchFamily="18" charset="0"/>
            </a:endParaRPr>
          </a:p>
          <a:p>
            <a:pPr marL="895350" indent="-895350">
              <a:lnSpc>
                <a:spcPct val="80000"/>
              </a:lnSpc>
              <a:buFont typeface="Arial" charset="0"/>
              <a:buNone/>
            </a:pPr>
            <a:r>
              <a:rPr lang="ar-SA" dirty="0" smtClean="0">
                <a:latin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</a:rPr>
              <a:t>2. whether </a:t>
            </a:r>
            <a:r>
              <a:rPr lang="en-US" dirty="0" err="1" smtClean="0">
                <a:latin typeface="Times New Roman" pitchFamily="18" charset="0"/>
              </a:rPr>
              <a:t>aldoses</a:t>
            </a:r>
            <a:r>
              <a:rPr lang="en-US" dirty="0" smtClean="0">
                <a:latin typeface="Times New Roman" pitchFamily="18" charset="0"/>
              </a:rPr>
              <a:t> or ketoses</a:t>
            </a:r>
          </a:p>
          <a:p>
            <a:pPr marL="1360488"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</a:rPr>
              <a:t>Aldoses</a:t>
            </a:r>
            <a:r>
              <a:rPr lang="en-US" sz="3200" dirty="0" smtClean="0">
                <a:latin typeface="Times New Roman" pitchFamily="18" charset="0"/>
              </a:rPr>
              <a:t> : contain an </a:t>
            </a:r>
            <a:r>
              <a:rPr lang="en-US" sz="3200" dirty="0" err="1" smtClean="0">
                <a:latin typeface="Times New Roman" pitchFamily="18" charset="0"/>
              </a:rPr>
              <a:t>aldehyde</a:t>
            </a:r>
            <a:r>
              <a:rPr lang="en-US" sz="3200" dirty="0" smtClean="0">
                <a:latin typeface="Times New Roman" pitchFamily="18" charset="0"/>
              </a:rPr>
              <a:t> group  -CHO</a:t>
            </a:r>
            <a:endParaRPr lang="en-US" sz="3200" b="1" i="1" dirty="0" smtClean="0">
              <a:latin typeface="Times New Roman" pitchFamily="18" charset="0"/>
            </a:endParaRPr>
          </a:p>
          <a:p>
            <a:pPr marL="1360488"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</a:rPr>
              <a:t> Ketoses : contain a </a:t>
            </a:r>
            <a:r>
              <a:rPr lang="en-US" sz="3200" dirty="0" err="1" smtClean="0">
                <a:latin typeface="Times New Roman" pitchFamily="18" charset="0"/>
              </a:rPr>
              <a:t>ketone</a:t>
            </a:r>
            <a:r>
              <a:rPr lang="en-US" sz="3200" dirty="0" smtClean="0">
                <a:latin typeface="Times New Roman" pitchFamily="18" charset="0"/>
              </a:rPr>
              <a:t> group     -C = O</a:t>
            </a:r>
            <a:r>
              <a:rPr lang="en-US" sz="3200" dirty="0" smtClean="0">
                <a:solidFill>
                  <a:srgbClr val="FFFFCC"/>
                </a:solidFill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smallest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</a:rPr>
              <a:t>monosaccharides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</a:rPr>
              <a:t>, composed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three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</a:rPr>
              <a:t> carbon atoms, are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</a:rPr>
              <a:t>dihydroxyacetone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</a:rPr>
              <a:t> and D- and L-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</a:rPr>
              <a:t>glyceraldehyde</a:t>
            </a:r>
            <a:endParaRPr lang="en-US" dirty="0" smtClean="0">
              <a:latin typeface="Times New Roman" pitchFamily="18" charset="0"/>
            </a:endParaRPr>
          </a:p>
          <a:p>
            <a:pPr marL="895350" indent="-89535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D-</a:t>
            </a:r>
            <a:r>
              <a:rPr lang="en-US" dirty="0" err="1" smtClean="0">
                <a:latin typeface="Times New Roman" pitchFamily="18" charset="0"/>
              </a:rPr>
              <a:t>glyceraldehyde</a:t>
            </a:r>
            <a:r>
              <a:rPr lang="en-US" dirty="0" smtClean="0">
                <a:latin typeface="Times New Roman" pitchFamily="18" charset="0"/>
              </a:rPr>
              <a:t> is the simplest of the </a:t>
            </a:r>
            <a:r>
              <a:rPr lang="en-US" dirty="0" err="1" smtClean="0">
                <a:latin typeface="Times New Roman" pitchFamily="18" charset="0"/>
              </a:rPr>
              <a:t>aldoses</a:t>
            </a:r>
            <a:r>
              <a:rPr lang="en-US" dirty="0" smtClean="0">
                <a:latin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</a:rPr>
              <a:t>aldotriose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 marL="895350" indent="-895350"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All other sugars have the ending </a:t>
            </a:r>
            <a:r>
              <a:rPr lang="en-US" u="sng" dirty="0" err="1" smtClean="0">
                <a:latin typeface="Times New Roman" pitchFamily="18" charset="0"/>
              </a:rPr>
              <a:t>ose</a:t>
            </a:r>
            <a:r>
              <a:rPr lang="en-US" dirty="0" smtClean="0">
                <a:latin typeface="Times New Roman" pitchFamily="18" charset="0"/>
              </a:rPr>
              <a:t> (glucose, </a:t>
            </a:r>
            <a:r>
              <a:rPr lang="en-US" dirty="0" err="1" smtClean="0">
                <a:latin typeface="Times New Roman" pitchFamily="18" charset="0"/>
              </a:rPr>
              <a:t>galactose</a:t>
            </a:r>
            <a:r>
              <a:rPr lang="en-US" dirty="0" smtClean="0">
                <a:latin typeface="Times New Roman" pitchFamily="18" charset="0"/>
              </a:rPr>
              <a:t>, ribose, lactose, etc…)</a:t>
            </a:r>
          </a:p>
          <a:p>
            <a:pPr marL="895350" indent="-895350"/>
            <a:endParaRPr lang="en-IN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599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Triose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2307C9"/>
                </a:solidFill>
                <a:latin typeface="Times New Roman" pitchFamily="18" charset="0"/>
                <a:cs typeface="Times New Roman" pitchFamily="18" charset="0"/>
              </a:rPr>
              <a:t>aldose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dirty="0" smtClean="0">
                <a:solidFill>
                  <a:srgbClr val="2307C9"/>
                </a:solidFill>
                <a:latin typeface="Times New Roman" pitchFamily="18" charset="0"/>
                <a:cs typeface="Times New Roman" pitchFamily="18" charset="0"/>
              </a:rPr>
              <a:t>ketose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714500"/>
            <a:ext cx="3429000" cy="4500563"/>
          </a:xfrm>
          <a:noFill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14500"/>
            <a:ext cx="34147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Tetrose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2307C9"/>
                </a:solidFill>
                <a:latin typeface="Times New Roman" pitchFamily="18" charset="0"/>
                <a:cs typeface="Times New Roman" pitchFamily="18" charset="0"/>
              </a:rPr>
              <a:t>aldose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b="1" dirty="0" smtClean="0">
                <a:solidFill>
                  <a:srgbClr val="2307C9"/>
                </a:solidFill>
                <a:latin typeface="Times New Roman" pitchFamily="18" charset="0"/>
                <a:cs typeface="Times New Roman" pitchFamily="18" charset="0"/>
              </a:rPr>
              <a:t>ketose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214563"/>
            <a:ext cx="2643187" cy="3929062"/>
          </a:xfrm>
          <a:noFill/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214563"/>
            <a:ext cx="29289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Pentoses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2307C9"/>
                </a:solidFill>
                <a:latin typeface="Times New Roman" pitchFamily="18" charset="0"/>
                <a:cs typeface="Times New Roman" pitchFamily="18" charset="0"/>
              </a:rPr>
              <a:t>aldose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b="1" dirty="0" smtClean="0">
                <a:solidFill>
                  <a:srgbClr val="2307C9"/>
                </a:solidFill>
                <a:latin typeface="Times New Roman" pitchFamily="18" charset="0"/>
                <a:cs typeface="Times New Roman" pitchFamily="18" charset="0"/>
              </a:rPr>
              <a:t>ketose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071688"/>
            <a:ext cx="2000250" cy="4214812"/>
          </a:xfrm>
          <a:noFill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071688"/>
            <a:ext cx="18573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81213"/>
            <a:ext cx="2214562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071688"/>
            <a:ext cx="20002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Pentoses of Physiological Importance</a:t>
            </a:r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8572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Hexoses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2307C9"/>
                </a:solidFill>
                <a:latin typeface="Times New Roman" pitchFamily="18" charset="0"/>
                <a:cs typeface="Times New Roman" pitchFamily="18" charset="0"/>
              </a:rPr>
              <a:t>aldose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b="1" dirty="0" smtClean="0">
                <a:solidFill>
                  <a:srgbClr val="2307C9"/>
                </a:solidFill>
                <a:latin typeface="Times New Roman" pitchFamily="18" charset="0"/>
                <a:cs typeface="Times New Roman" pitchFamily="18" charset="0"/>
              </a:rPr>
              <a:t>ketose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785938"/>
            <a:ext cx="2786063" cy="4643437"/>
          </a:xfrm>
          <a:noFill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785938"/>
            <a:ext cx="285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Specific Learning Objectives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IN" b="1" dirty="0" smtClean="0"/>
              <a:t>At the end of the lecture, you should be able to</a:t>
            </a:r>
          </a:p>
          <a:p>
            <a:r>
              <a:rPr lang="en-US" dirty="0" smtClean="0"/>
              <a:t>Describe structure and functions of carbohydrates</a:t>
            </a:r>
            <a:endParaRPr lang="en-US" b="1" dirty="0" smtClean="0"/>
          </a:p>
          <a:p>
            <a:r>
              <a:rPr lang="en-US" dirty="0" smtClean="0"/>
              <a:t>Define </a:t>
            </a:r>
            <a:r>
              <a:rPr lang="en-US" dirty="0" err="1" smtClean="0"/>
              <a:t>monosaccharides</a:t>
            </a:r>
            <a:r>
              <a:rPr lang="en-US" dirty="0" smtClean="0"/>
              <a:t> , </a:t>
            </a:r>
            <a:r>
              <a:rPr lang="en-US" dirty="0" err="1" smtClean="0"/>
              <a:t>diasaccharides</a:t>
            </a:r>
            <a:r>
              <a:rPr lang="en-US" dirty="0" smtClean="0"/>
              <a:t> and polysaccharides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Enlist </a:t>
            </a:r>
            <a:r>
              <a:rPr lang="en-US" dirty="0" err="1" smtClean="0"/>
              <a:t>monosaccharides</a:t>
            </a:r>
            <a:r>
              <a:rPr lang="en-US" dirty="0" smtClean="0"/>
              <a:t> , </a:t>
            </a:r>
            <a:r>
              <a:rPr lang="en-US" dirty="0" err="1" smtClean="0"/>
              <a:t>diasaccharides</a:t>
            </a:r>
            <a:r>
              <a:rPr lang="en-US" dirty="0" smtClean="0"/>
              <a:t> and polysaccharides.</a:t>
            </a:r>
          </a:p>
          <a:p>
            <a:r>
              <a:rPr lang="en-US" dirty="0" smtClean="0"/>
              <a:t>Describe structure and functions of </a:t>
            </a:r>
            <a:r>
              <a:rPr lang="en-US" dirty="0" err="1" smtClean="0"/>
              <a:t>monosaccharides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the isomers of carbohydrates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Hexoses of Physiological Importance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95400"/>
            <a:ext cx="8286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Disaccharides :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Formed by combination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two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monosaccharides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by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glycosidic</a:t>
            </a:r>
            <a:r>
              <a:rPr lang="en-US" dirty="0" smtClean="0">
                <a:latin typeface="Times New Roman" pitchFamily="18" charset="0"/>
              </a:rPr>
              <a:t> linkage with elimination of water molecules. e.g. Sucrose, Lactose and Maltose.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Classification : 1. Reducing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2. Non Reducing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  <a:t>Disaccharides :</a:t>
            </a:r>
            <a:b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0613" lvl="2" indent="-419100">
              <a:buFont typeface="Wingdings" pitchFamily="2" charset="2"/>
              <a:buAutoNum type="arabicPeriod"/>
            </a:pPr>
            <a:r>
              <a:rPr lang="en-US" sz="3600" dirty="0" smtClean="0"/>
              <a:t>Maltose = Glucose + Glucose(</a:t>
            </a:r>
            <a:r>
              <a:rPr lang="el-GR" sz="3600" dirty="0" smtClean="0"/>
              <a:t>α</a:t>
            </a:r>
            <a:r>
              <a:rPr lang="en-US" sz="3600" dirty="0" smtClean="0"/>
              <a:t>1→4)</a:t>
            </a:r>
          </a:p>
          <a:p>
            <a:pPr marL="1090613" lvl="2" indent="-419100">
              <a:buFont typeface="Wingdings" pitchFamily="2" charset="2"/>
              <a:buAutoNum type="arabicPeriod"/>
            </a:pPr>
            <a:r>
              <a:rPr lang="en-US" sz="3600" dirty="0" smtClean="0"/>
              <a:t>Isomaltose = Glucose + Glucose(</a:t>
            </a:r>
            <a:r>
              <a:rPr lang="el-GR" sz="3600" dirty="0" smtClean="0"/>
              <a:t>α</a:t>
            </a:r>
            <a:r>
              <a:rPr lang="en-US" sz="3600" dirty="0" smtClean="0"/>
              <a:t>1→6)</a:t>
            </a:r>
          </a:p>
          <a:p>
            <a:pPr marL="1090613" lvl="2" indent="-419100">
              <a:buFont typeface="Wingdings" pitchFamily="2" charset="2"/>
              <a:buAutoNum type="arabicPeriod"/>
            </a:pPr>
            <a:r>
              <a:rPr lang="en-US" sz="3600" dirty="0" smtClean="0"/>
              <a:t>Lactose = Galactose + Glucose(</a:t>
            </a:r>
            <a:r>
              <a:rPr lang="el-GR" sz="3600" dirty="0" smtClean="0"/>
              <a:t>β</a:t>
            </a:r>
            <a:r>
              <a:rPr lang="en-US" sz="3600" dirty="0" smtClean="0"/>
              <a:t>1→4)</a:t>
            </a:r>
          </a:p>
          <a:p>
            <a:pPr marL="1090613" lvl="2" indent="-419100">
              <a:buFont typeface="Wingdings" pitchFamily="2" charset="2"/>
              <a:buAutoNum type="arabicPeriod"/>
            </a:pPr>
            <a:r>
              <a:rPr lang="en-US" sz="3600" dirty="0" smtClean="0"/>
              <a:t>Sucrose = Glucose + fructose(</a:t>
            </a:r>
            <a:r>
              <a:rPr lang="el-GR" sz="3600" dirty="0" smtClean="0"/>
              <a:t>α</a:t>
            </a:r>
            <a:r>
              <a:rPr lang="en-US" sz="3600" dirty="0" smtClean="0"/>
              <a:t>1→2)</a:t>
            </a:r>
          </a:p>
          <a:p>
            <a:pPr marL="1090613" lvl="2" indent="-419100">
              <a:buFont typeface="Wingdings" pitchFamily="2" charset="2"/>
              <a:buAutoNum type="arabicPeriod"/>
            </a:pPr>
            <a:r>
              <a:rPr lang="en-US" sz="3600" dirty="0" smtClean="0"/>
              <a:t>Trehelose = Glucose + Glucose(</a:t>
            </a:r>
            <a:r>
              <a:rPr lang="el-GR" sz="3600" dirty="0" smtClean="0"/>
              <a:t>α</a:t>
            </a:r>
            <a:r>
              <a:rPr lang="en-US" sz="3600" dirty="0" smtClean="0"/>
              <a:t>1→1) </a:t>
            </a:r>
          </a:p>
          <a:p>
            <a:pPr marL="1090613" lvl="2" indent="-419100">
              <a:buNone/>
            </a:pPr>
            <a:endParaRPr lang="en-US" sz="3600" dirty="0" smtClean="0"/>
          </a:p>
          <a:p>
            <a:pPr marL="1090613" lvl="2" indent="-419100">
              <a:buFont typeface="Wingdings" pitchFamily="2" charset="2"/>
              <a:buAutoNum type="arabicPeriod"/>
            </a:pPr>
            <a:r>
              <a:rPr lang="en-US" sz="3600" dirty="0" smtClean="0"/>
              <a:t>Lactulose = Galactose + fructose</a:t>
            </a:r>
          </a:p>
          <a:p>
            <a:pPr marL="1090613" lvl="2" indent="-419100">
              <a:buNone/>
            </a:pPr>
            <a:r>
              <a:rPr lang="en-US" sz="3600" dirty="0" smtClean="0"/>
              <a:t>It is synthetic Disaccharide. Osmotic Laxative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  <a:t>Disaccharides :</a:t>
            </a:r>
            <a:b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/>
          </a:p>
        </p:txBody>
      </p:sp>
      <p:grpSp>
        <p:nvGrpSpPr>
          <p:cNvPr id="4" name="Group 4"/>
          <p:cNvGrpSpPr>
            <a:grpSpLocks noGrp="1"/>
          </p:cNvGrpSpPr>
          <p:nvPr>
            <p:ph idx="1"/>
          </p:nvPr>
        </p:nvGrpSpPr>
        <p:grpSpPr bwMode="auto">
          <a:xfrm>
            <a:off x="303444" y="990314"/>
            <a:ext cx="8610600" cy="5639086"/>
            <a:chOff x="95" y="247"/>
            <a:chExt cx="2359" cy="2050"/>
          </a:xfrm>
        </p:grpSpPr>
        <p:pic>
          <p:nvPicPr>
            <p:cNvPr id="5" name="Picture 5" descr="36"/>
            <p:cNvPicPr>
              <a:picLocks noChangeAspect="1" noChangeArrowheads="1"/>
            </p:cNvPicPr>
            <p:nvPr/>
          </p:nvPicPr>
          <p:blipFill>
            <a:blip r:embed="rId2"/>
            <a:srcRect l="40482" t="31064" r="3166" b="3842"/>
            <a:stretch>
              <a:fillRect/>
            </a:stretch>
          </p:blipFill>
          <p:spPr bwMode="auto">
            <a:xfrm>
              <a:off x="95" y="247"/>
              <a:ext cx="2359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36"/>
            <p:cNvPicPr>
              <a:picLocks noChangeAspect="1" noChangeArrowheads="1"/>
            </p:cNvPicPr>
            <p:nvPr/>
          </p:nvPicPr>
          <p:blipFill>
            <a:blip r:embed="rId2"/>
            <a:srcRect l="13699" t="31064" r="63638" b="57526"/>
            <a:stretch>
              <a:fillRect/>
            </a:stretch>
          </p:blipFill>
          <p:spPr bwMode="auto">
            <a:xfrm>
              <a:off x="476" y="1979"/>
              <a:ext cx="1451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42875" y="0"/>
            <a:ext cx="8858250" cy="6715125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Ø"/>
            </a:pP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Oligosaccharides :</a:t>
            </a:r>
          </a:p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Contains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three to ten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sugar units.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Raffinose</a:t>
            </a:r>
            <a:endPara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moiety of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glycoproteins</a:t>
            </a:r>
            <a:endPara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moiety of </a:t>
            </a:r>
            <a:r>
              <a:rPr lang="en-US" alt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Proteoglycans</a:t>
            </a:r>
          </a:p>
          <a:p>
            <a:pPr algn="l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Polysaccharides :</a:t>
            </a:r>
          </a:p>
          <a:p>
            <a:pPr algn="l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Having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more than 10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sugar units.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Having only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one type of monosaccharide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units are called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itchFamily="18" charset="0"/>
              </a:rPr>
              <a:t>homopolysaccharides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while those having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different monosaccharide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units are called </a:t>
            </a:r>
            <a:r>
              <a:rPr lang="en-US" b="1" u="sng" dirty="0" err="1" smtClean="0">
                <a:solidFill>
                  <a:schemeClr val="tx1"/>
                </a:solidFill>
                <a:latin typeface="Times New Roman" pitchFamily="18" charset="0"/>
              </a:rPr>
              <a:t>heteropolysaccharides</a:t>
            </a: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en-US" dirty="0" smtClean="0"/>
              <a:t> </a:t>
            </a:r>
          </a:p>
          <a:p>
            <a:pPr algn="l"/>
            <a:endParaRPr lang="en-IN" b="1" u="sng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0" y="142875"/>
            <a:ext cx="9144000" cy="6572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Mutarotation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When D-glucose is crystallized at room temperature (37˚C) , and a fresh solution is prepared, its specific rotation of polarized light is +112˚ ; but after 12-18 hours it changes to +52.5˚.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This change in rotation with time is called </a:t>
            </a:r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</a:rPr>
              <a:t>mutarotation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This is explained by the fact that D-glucose has two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anomers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</a:rPr>
              <a:t>alpha and beta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varieties.</a:t>
            </a:r>
          </a:p>
          <a:p>
            <a:pPr algn="l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These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anomers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are produced by the spatial configuration with reference to the </a:t>
            </a:r>
            <a:r>
              <a:rPr lang="en-US" sz="3600" u="sng" dirty="0" smtClean="0">
                <a:solidFill>
                  <a:schemeClr val="tx1"/>
                </a:solidFill>
                <a:latin typeface="Times New Roman" pitchFamily="18" charset="0"/>
              </a:rPr>
              <a:t>first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carbon atom </a:t>
            </a:r>
            <a:r>
              <a:rPr lang="en-US" sz="3600" u="sng" dirty="0" smtClean="0">
                <a:solidFill>
                  <a:schemeClr val="tx1"/>
                </a:solidFill>
                <a:latin typeface="Times New Roman" pitchFamily="18" charset="0"/>
              </a:rPr>
              <a:t>in </a:t>
            </a:r>
            <a:r>
              <a:rPr lang="en-US" sz="3600" u="sng" dirty="0" err="1" smtClean="0">
                <a:solidFill>
                  <a:schemeClr val="tx1"/>
                </a:solidFill>
                <a:latin typeface="Times New Roman" pitchFamily="18" charset="0"/>
              </a:rPr>
              <a:t>aldoses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and </a:t>
            </a:r>
            <a:r>
              <a:rPr lang="en-US" sz="3600" u="sng" dirty="0" smtClean="0">
                <a:solidFill>
                  <a:schemeClr val="tx1"/>
                </a:solidFill>
                <a:latin typeface="Times New Roman" pitchFamily="18" charset="0"/>
              </a:rPr>
              <a:t>second carbon atom in ketoses.</a:t>
            </a:r>
            <a:endParaRPr lang="en-IN" sz="3600" u="sng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8715375" cy="6500812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endParaRPr lang="en-US" sz="40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</a:rPr>
              <a:t>So, these carbon atoms are known as anomeric carbon atoms.</a:t>
            </a:r>
          </a:p>
          <a:p>
            <a:pPr algn="l">
              <a:buFont typeface="Wingdings" pitchFamily="2" charset="2"/>
              <a:buChar char="Ø"/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</a:rPr>
              <a:t> Thus, alpha-D-glucose has specific rotation of +112˚ and beta-D-glucose has +19˚.</a:t>
            </a:r>
          </a:p>
          <a:p>
            <a:pPr algn="l">
              <a:buFont typeface="Wingdings" pitchFamily="2" charset="2"/>
              <a:buChar char="Ø"/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</a:rPr>
              <a:t> Both undergo mutarotation and at equilibrium one-third molecules are alpha type and 2/3</a:t>
            </a:r>
            <a:r>
              <a:rPr lang="en-US" baseline="30000" smtClean="0">
                <a:solidFill>
                  <a:schemeClr val="tx1"/>
                </a:solidFill>
                <a:latin typeface="Times New Roman" pitchFamily="18" charset="0"/>
              </a:rPr>
              <a:t>rd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</a:rPr>
              <a:t> are beta variety to get the specific rotation of +52.5˚.</a:t>
            </a:r>
            <a:endParaRPr lang="en-IN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33401"/>
            <a:ext cx="388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Mutarotation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Importance of </a:t>
            </a:r>
            <a:r>
              <a:rPr lang="en-US" b="1" dirty="0" err="1" smtClean="0">
                <a:solidFill>
                  <a:srgbClr val="FF0000"/>
                </a:solidFill>
              </a:rPr>
              <a:t>mutarotation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glucose solution is freshly prepared, most of the molecules are in </a:t>
            </a:r>
            <a:r>
              <a:rPr lang="el-GR" dirty="0" smtClean="0"/>
              <a:t>α</a:t>
            </a:r>
            <a:r>
              <a:rPr lang="en-US" dirty="0" smtClean="0"/>
              <a:t> form. On keeping solution for 18 hours, </a:t>
            </a:r>
            <a:r>
              <a:rPr lang="en-US" dirty="0" err="1" smtClean="0"/>
              <a:t>mutarotation</a:t>
            </a:r>
            <a:r>
              <a:rPr lang="en-US" dirty="0" smtClean="0"/>
              <a:t> take place, and 63%molecules are changed to  </a:t>
            </a:r>
            <a:r>
              <a:rPr lang="el-GR" dirty="0" smtClean="0"/>
              <a:t>β</a:t>
            </a:r>
            <a:r>
              <a:rPr lang="en-US" dirty="0" smtClean="0"/>
              <a:t> configuration. The glucose oxidase enzyme preferentially acts on </a:t>
            </a:r>
            <a:r>
              <a:rPr lang="el-GR" dirty="0" smtClean="0"/>
              <a:t>β</a:t>
            </a:r>
            <a:r>
              <a:rPr lang="en-US" dirty="0" smtClean="0"/>
              <a:t> form. Hence, freshly prepared solutions will give lower values.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Reactions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Of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</a:rPr>
              <a:t>Monosaccharides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214313"/>
            <a:ext cx="8686800" cy="6429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Introduction &amp; Functions</a:t>
            </a:r>
          </a:p>
          <a:p>
            <a:pPr algn="ctr" eaLnBrk="1" hangingPunct="1">
              <a:buFont typeface="Arial" charset="0"/>
              <a:buNone/>
            </a:pPr>
            <a:endParaRPr lang="en-US" sz="4000" b="1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Carbohydrates are the main sources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energy</a:t>
            </a:r>
            <a:r>
              <a:rPr lang="en-US" dirty="0" smtClean="0">
                <a:latin typeface="Times New Roman" pitchFamily="18" charset="0"/>
              </a:rPr>
              <a:t> in the body.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Energy production from carbohydrates will be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  <a:t>4 kcal/g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  <a:t>Brain cells and RBCs</a:t>
            </a:r>
            <a:r>
              <a:rPr lang="en-US" b="1" dirty="0" smtClean="0">
                <a:solidFill>
                  <a:srgbClr val="1C06A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are almost wholly dependent on carbohydrates as the energy source.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Storage</a:t>
            </a:r>
            <a:r>
              <a:rPr lang="en-US" dirty="0" smtClean="0">
                <a:latin typeface="Times New Roman" pitchFamily="18" charset="0"/>
              </a:rPr>
              <a:t> form of energy. (starch and glycogen)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dirty="0" smtClean="0">
              <a:latin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IN" b="1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en-A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Reduction &amp; Oxidation</a:t>
            </a:r>
          </a:p>
          <a:p>
            <a:pPr>
              <a:buNone/>
            </a:pPr>
            <a:endParaRPr lang="en-A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Reduction means </a:t>
            </a:r>
          </a:p>
          <a:p>
            <a:pPr>
              <a:buNone/>
            </a:pP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AU" b="1" dirty="0" smtClean="0">
                <a:solidFill>
                  <a:srgbClr val="3510BC"/>
                </a:solidFill>
                <a:latin typeface="Times New Roman" pitchFamily="18" charset="0"/>
                <a:cs typeface="Times New Roman" pitchFamily="18" charset="0"/>
              </a:rPr>
              <a:t>gain in electrons</a:t>
            </a:r>
          </a:p>
          <a:p>
            <a:pPr>
              <a:buNone/>
            </a:pPr>
            <a:r>
              <a:rPr lang="en-AU" b="1" dirty="0" smtClean="0">
                <a:solidFill>
                  <a:srgbClr val="3510BC"/>
                </a:solidFill>
                <a:latin typeface="Times New Roman" pitchFamily="18" charset="0"/>
                <a:cs typeface="Times New Roman" pitchFamily="18" charset="0"/>
              </a:rPr>
              <a:t>				addition of hydrogen</a:t>
            </a:r>
          </a:p>
          <a:p>
            <a:pPr>
              <a:buNone/>
            </a:pPr>
            <a:r>
              <a:rPr lang="en-AU" b="1" dirty="0" smtClean="0">
                <a:solidFill>
                  <a:srgbClr val="3510BC"/>
                </a:solidFill>
                <a:latin typeface="Times New Roman" pitchFamily="18" charset="0"/>
                <a:cs typeface="Times New Roman" pitchFamily="18" charset="0"/>
              </a:rPr>
              <a:t>				removal of oxygen</a:t>
            </a:r>
          </a:p>
          <a:p>
            <a:pPr>
              <a:buNone/>
            </a:pPr>
            <a:endParaRPr lang="en-A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AU" b="1" i="1" dirty="0" smtClean="0">
                <a:latin typeface="Times New Roman" pitchFamily="18" charset="0"/>
                <a:cs typeface="Times New Roman" pitchFamily="18" charset="0"/>
              </a:rPr>
              <a:t>Oxidation is</a:t>
            </a: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AU" b="1" dirty="0" smtClean="0">
                <a:solidFill>
                  <a:srgbClr val="3510BC"/>
                </a:solidFill>
                <a:latin typeface="Times New Roman" pitchFamily="18" charset="0"/>
                <a:cs typeface="Times New Roman" pitchFamily="18" charset="0"/>
              </a:rPr>
              <a:t>just opposite of reduction</a:t>
            </a:r>
            <a:endParaRPr lang="en-US" b="1" dirty="0">
              <a:solidFill>
                <a:srgbClr val="3510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A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Reducing sugar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3510BC"/>
                </a:solidFill>
                <a:latin typeface="Times New Roman" pitchFamily="18" charset="0"/>
                <a:cs typeface="Times New Roman" pitchFamily="18" charset="0"/>
              </a:rPr>
              <a:t>If the oxygen on the anomeric carbon of a sugar is free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that sugar can act as a reducing agent and is termed a reducing sugar.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sugars can react with chromogenic agents (for example, </a:t>
            </a:r>
            <a:r>
              <a:rPr lang="en-US" b="1" i="1" dirty="0" smtClean="0">
                <a:solidFill>
                  <a:srgbClr val="3510BC"/>
                </a:solidFill>
                <a:latin typeface="Times New Roman" pitchFamily="18" charset="0"/>
                <a:cs typeface="Times New Roman" pitchFamily="18" charset="0"/>
              </a:rPr>
              <a:t>Benedict's reagent</a:t>
            </a:r>
            <a:r>
              <a:rPr lang="en-US" dirty="0" smtClean="0">
                <a:solidFill>
                  <a:srgbClr val="351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Fehling's solution) causing the reagent to be reduced and colored, with the anomeric carbon of the sugar becoming oxidized.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214313" y="142875"/>
            <a:ext cx="8786812" cy="6715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Enediol Formation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In mild alkaline solutions, carbohydrates containing a </a:t>
            </a:r>
            <a:r>
              <a:rPr lang="en-US" b="1" u="sng" dirty="0" smtClean="0">
                <a:latin typeface="Times New Roman" pitchFamily="18" charset="0"/>
              </a:rPr>
              <a:t>free sugar group</a:t>
            </a:r>
            <a:r>
              <a:rPr lang="en-US" dirty="0" smtClean="0">
                <a:latin typeface="Times New Roman" pitchFamily="18" charset="0"/>
              </a:rPr>
              <a:t> (aldehyde or keto) will tautomerise to form enediols.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 In enediols, two hydroxyl groups are attached to the double-bonded carbon.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 Glucose is converted into </a:t>
            </a:r>
            <a:r>
              <a:rPr lang="en-US" b="1" u="sng" dirty="0" smtClean="0">
                <a:latin typeface="Times New Roman" pitchFamily="18" charset="0"/>
              </a:rPr>
              <a:t>fructose and mannose.</a:t>
            </a:r>
          </a:p>
          <a:p>
            <a:pPr algn="just">
              <a:spcBef>
                <a:spcPct val="50000"/>
              </a:spcBef>
            </a:pPr>
            <a:r>
              <a:rPr lang="en-US" altLang="en-US" dirty="0" smtClean="0">
                <a:latin typeface="Optima"/>
              </a:rPr>
              <a:t>The </a:t>
            </a:r>
            <a:r>
              <a:rPr lang="en-US" altLang="en-US" dirty="0" err="1" smtClean="0">
                <a:latin typeface="Optima"/>
              </a:rPr>
              <a:t>interconversion</a:t>
            </a:r>
            <a:r>
              <a:rPr lang="en-US" altLang="en-US" dirty="0" smtClean="0">
                <a:latin typeface="Optima"/>
              </a:rPr>
              <a:t> of sugars through a common </a:t>
            </a:r>
            <a:r>
              <a:rPr lang="en-US" altLang="en-US" dirty="0" err="1" smtClean="0">
                <a:latin typeface="Optima"/>
              </a:rPr>
              <a:t>enediol</a:t>
            </a:r>
            <a:r>
              <a:rPr lang="en-US" altLang="en-US" dirty="0" smtClean="0">
                <a:latin typeface="Optima"/>
              </a:rPr>
              <a:t> form is called </a:t>
            </a:r>
            <a:r>
              <a:rPr lang="en-US" altLang="en-US" dirty="0" err="1" smtClean="0">
                <a:latin typeface="Optima"/>
              </a:rPr>
              <a:t>Lobry</a:t>
            </a:r>
            <a:r>
              <a:rPr lang="en-US" altLang="en-US" dirty="0" smtClean="0">
                <a:latin typeface="Optima"/>
              </a:rPr>
              <a:t> de </a:t>
            </a:r>
            <a:r>
              <a:rPr lang="en-US" altLang="en-US" dirty="0" err="1" smtClean="0">
                <a:latin typeface="Optima"/>
              </a:rPr>
              <a:t>Bruyn</a:t>
            </a:r>
            <a:r>
              <a:rPr lang="en-US" altLang="en-US" dirty="0" smtClean="0">
                <a:latin typeface="Optima"/>
              </a:rPr>
              <a:t>-Van </a:t>
            </a:r>
            <a:r>
              <a:rPr lang="en-US" altLang="en-US" dirty="0" err="1" smtClean="0">
                <a:latin typeface="Optima"/>
              </a:rPr>
              <a:t>Ekenstein</a:t>
            </a:r>
            <a:r>
              <a:rPr lang="en-US" altLang="en-US" dirty="0" smtClean="0">
                <a:latin typeface="Optima"/>
              </a:rPr>
              <a:t> transformation.</a:t>
            </a:r>
          </a:p>
          <a:p>
            <a:pPr>
              <a:buFont typeface="Wingdings" pitchFamily="2" charset="2"/>
              <a:buChar char="Ø"/>
            </a:pPr>
            <a:endParaRPr lang="en-IN" b="1" u="sng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Documents and Settings\admin\My Documents\tejas\e books\Jaypee (E)\Photo\Ch-4\4-6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3"/>
            <a:ext cx="8215313" cy="6072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722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Since enediols are highly reactive, sugars are </a:t>
            </a:r>
            <a:r>
              <a:rPr lang="en-US" b="1" dirty="0" smtClean="0">
                <a:solidFill>
                  <a:srgbClr val="3510BC"/>
                </a:solidFill>
                <a:latin typeface="Times New Roman" pitchFamily="18" charset="0"/>
              </a:rPr>
              <a:t>powerful reducing agents</a:t>
            </a:r>
            <a:r>
              <a:rPr lang="en-US" dirty="0" smtClean="0">
                <a:solidFill>
                  <a:srgbClr val="3510BC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in alkaline medium.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When oxidizing agents like cupric ions are present, sugars form a mixture of carboxylic acids by breaking at the double bonds.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 this forms the basis of </a:t>
            </a:r>
            <a:r>
              <a:rPr lang="en-US" b="1" dirty="0" smtClean="0">
                <a:latin typeface="Times New Roman" pitchFamily="18" charset="0"/>
              </a:rPr>
              <a:t>Benedict’s reaction.</a:t>
            </a:r>
            <a:endParaRPr lang="en-IN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6500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2. Benedict’s Reaction </a:t>
            </a:r>
          </a:p>
          <a:p>
            <a:pPr>
              <a:buFont typeface="Wingdings" pitchFamily="2" charset="2"/>
              <a:buNone/>
            </a:pPr>
            <a:endParaRPr lang="en-US" sz="36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Benedict’s reagent is commonly used to detect the presence of glucose in urine </a:t>
            </a:r>
            <a:r>
              <a:rPr lang="en-US" dirty="0" smtClean="0">
                <a:solidFill>
                  <a:srgbClr val="3510BC"/>
                </a:solidFill>
                <a:latin typeface="Times New Roman" pitchFamily="18" charset="0"/>
              </a:rPr>
              <a:t>(</a:t>
            </a:r>
            <a:r>
              <a:rPr lang="en-US" b="1" dirty="0" smtClean="0">
                <a:solidFill>
                  <a:srgbClr val="3510BC"/>
                </a:solidFill>
                <a:latin typeface="Times New Roman" pitchFamily="18" charset="0"/>
              </a:rPr>
              <a:t>glucosuria</a:t>
            </a:r>
            <a:r>
              <a:rPr lang="en-US" dirty="0" smtClean="0">
                <a:solidFill>
                  <a:srgbClr val="3510BC"/>
                </a:solidFill>
                <a:latin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 It is a standard laboratory test to diagnose </a:t>
            </a:r>
            <a:r>
              <a:rPr lang="en-US" b="1" dirty="0" smtClean="0">
                <a:solidFill>
                  <a:srgbClr val="3510BC"/>
                </a:solidFill>
                <a:latin typeface="Times New Roman" pitchFamily="18" charset="0"/>
              </a:rPr>
              <a:t>Diabetes Mellitus.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Benedict’s reagent contain 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Sodium carbonate – alkaline medium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Copper sulfate -  provides cupric ions</a:t>
            </a:r>
          </a:p>
          <a:p>
            <a:pPr lvl="2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Sodium citrate – stabilizing agent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14313" y="142875"/>
            <a:ext cx="8786812" cy="65722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600" dirty="0" smtClean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In alkaline medium, sugars form enediol, cupric ions are reduced, and sugar is oxidized.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 Any sugar with free aldehyde/keto group will reduce the Benedict’s reagent.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 So this is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  <a:t>not specific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for glucose.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Many reducing carbohydrate compounds also give positive test: </a:t>
            </a:r>
            <a:r>
              <a:rPr lang="en-US" dirty="0" err="1" smtClean="0"/>
              <a:t>fructose,lactose,galactose,pentoses</a:t>
            </a:r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 Many reducing non carbohydrate compounds also give positive </a:t>
            </a:r>
            <a:r>
              <a:rPr lang="en-US" dirty="0" err="1" smtClean="0">
                <a:latin typeface="Times New Roman" pitchFamily="18" charset="0"/>
              </a:rPr>
              <a:t>test;e.g.ascorbic</a:t>
            </a:r>
            <a:r>
              <a:rPr lang="en-US" dirty="0" smtClean="0">
                <a:latin typeface="Times New Roman" pitchFamily="18" charset="0"/>
              </a:rPr>
              <a:t> acid ,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Homogentisic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acid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Certain drugs like aspirin,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cephalosporins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salicylates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glucuronides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of drugs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High concentration of Uric acid and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Ketones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8580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8150B15-ED61-4E6B-8CC7-744B5479B3EC}" type="slidenum">
              <a:rPr lang="en-US" altLang="en-US" sz="2400" smtClean="0">
                <a:latin typeface="Times New Roman" pitchFamily="18" charset="0"/>
              </a:rPr>
              <a:pPr/>
              <a:t>37</a:t>
            </a:fld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4530725" y="3276600"/>
            <a:ext cx="1752600" cy="53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IN" altLang="en-US" sz="2400">
              <a:latin typeface="Arial Black" pitchFamily="34" charset="0"/>
            </a:endParaRPr>
          </a:p>
        </p:txBody>
      </p:sp>
      <p:sp>
        <p:nvSpPr>
          <p:cNvPr id="49160" name="Rectangle 3"/>
          <p:cNvSpPr>
            <a:spLocks noChangeArrowheads="1"/>
          </p:cNvSpPr>
          <p:nvPr/>
        </p:nvSpPr>
        <p:spPr bwMode="auto">
          <a:xfrm>
            <a:off x="4862513" y="3886200"/>
            <a:ext cx="1447800" cy="45720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IN" altLang="en-US" sz="2400">
              <a:latin typeface="Arial Black" pitchFamily="34" charset="0"/>
            </a:endParaRPr>
          </a:p>
        </p:txBody>
      </p:sp>
      <p:sp>
        <p:nvSpPr>
          <p:cNvPr id="49161" name="Rectangle 4"/>
          <p:cNvSpPr>
            <a:spLocks noChangeArrowheads="1"/>
          </p:cNvSpPr>
          <p:nvPr/>
        </p:nvSpPr>
        <p:spPr bwMode="auto">
          <a:xfrm>
            <a:off x="5334000" y="1676400"/>
            <a:ext cx="1219200" cy="4572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IN" altLang="en-US" sz="2400">
              <a:latin typeface="Arial Black" pitchFamily="34" charset="0"/>
            </a:endParaRPr>
          </a:p>
        </p:txBody>
      </p:sp>
      <p:sp>
        <p:nvSpPr>
          <p:cNvPr id="49162" name="Rectangle 5"/>
          <p:cNvSpPr>
            <a:spLocks noChangeArrowheads="1"/>
          </p:cNvSpPr>
          <p:nvPr/>
        </p:nvSpPr>
        <p:spPr bwMode="auto">
          <a:xfrm>
            <a:off x="228600" y="1676400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Optima"/>
              </a:rPr>
              <a:t> Sugar——&gt;</a:t>
            </a:r>
            <a:r>
              <a:rPr lang="en-US" altLang="en-US" sz="2400" dirty="0" err="1">
                <a:solidFill>
                  <a:srgbClr val="000000"/>
                </a:solidFill>
                <a:latin typeface="Optima"/>
              </a:rPr>
              <a:t>enediol</a:t>
            </a:r>
            <a:r>
              <a:rPr lang="en-US" altLang="en-US" sz="2400" dirty="0">
                <a:solidFill>
                  <a:srgbClr val="000000"/>
                </a:solidFill>
                <a:latin typeface="Optima"/>
              </a:rPr>
              <a:t>	            Cu</a:t>
            </a:r>
            <a:r>
              <a:rPr lang="en-US" altLang="en-US" sz="2400" baseline="30000" dirty="0">
                <a:latin typeface="Optima"/>
              </a:rPr>
              <a:t>++</a:t>
            </a:r>
            <a:r>
              <a:rPr lang="en-US" altLang="en-US" sz="2400" dirty="0">
                <a:latin typeface="Optima"/>
              </a:rPr>
              <a:t> </a:t>
            </a:r>
            <a:r>
              <a:rPr lang="en-US" altLang="en-US" sz="2400" dirty="0">
                <a:latin typeface="Symbol" pitchFamily="18" charset="2"/>
              </a:rPr>
              <a:t>¬</a:t>
            </a:r>
            <a:r>
              <a:rPr lang="en-US" altLang="en-US" sz="2400" dirty="0">
                <a:latin typeface="Optima"/>
              </a:rPr>
              <a:t>—</a:t>
            </a:r>
            <a:r>
              <a:rPr lang="en-US" altLang="en-US" sz="2400" b="1" dirty="0"/>
              <a:t>CuSO4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>
              <a:latin typeface="Optim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Optima"/>
              </a:rPr>
              <a:t>       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Optima"/>
              </a:rPr>
              <a:t>                                                Cu</a:t>
            </a:r>
            <a:r>
              <a:rPr lang="en-US" altLang="en-US" sz="2400" baseline="30000" dirty="0">
                <a:latin typeface="Optima"/>
              </a:rPr>
              <a:t>+</a:t>
            </a:r>
            <a:r>
              <a:rPr lang="en-US" altLang="en-US" sz="2400" dirty="0">
                <a:latin typeface="Optima"/>
              </a:rPr>
              <a:t> </a:t>
            </a:r>
            <a:r>
              <a:rPr lang="en-US" altLang="en-US" sz="2400" dirty="0">
                <a:latin typeface="Symbol" pitchFamily="18" charset="2"/>
              </a:rPr>
              <a:t>®</a:t>
            </a:r>
            <a:r>
              <a:rPr lang="en-US" altLang="en-US" sz="2400" b="1" dirty="0">
                <a:latin typeface="Optima"/>
              </a:rPr>
              <a:t>2Cu(OH)</a:t>
            </a:r>
            <a:r>
              <a:rPr lang="en-US" altLang="en-US" sz="2400" dirty="0">
                <a:latin typeface="Optima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Optima"/>
              </a:rPr>
              <a:t>                                                        </a:t>
            </a:r>
            <a:r>
              <a:rPr lang="en-US" altLang="en-US" sz="2400" dirty="0">
                <a:latin typeface="Symbol" pitchFamily="18" charset="2"/>
              </a:rPr>
              <a:t>®</a:t>
            </a:r>
            <a:r>
              <a:rPr lang="en-US" altLang="en-US" sz="2400" b="1" dirty="0">
                <a:latin typeface="Optima"/>
              </a:rPr>
              <a:t>Cu2O</a:t>
            </a:r>
            <a:r>
              <a:rPr lang="en-US" altLang="en-US" sz="2400" dirty="0">
                <a:latin typeface="Optima"/>
              </a:rPr>
              <a:t>	  	  	</a:t>
            </a:r>
          </a:p>
        </p:txBody>
      </p:sp>
      <p:pic>
        <p:nvPicPr>
          <p:cNvPr id="491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057400"/>
            <a:ext cx="8175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275" y="2057400"/>
            <a:ext cx="1089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5" name="Text Box 8"/>
          <p:cNvSpPr txBox="1">
            <a:spLocks noChangeArrowheads="1"/>
          </p:cNvSpPr>
          <p:nvPr/>
        </p:nvSpPr>
        <p:spPr bwMode="auto">
          <a:xfrm>
            <a:off x="619125" y="3657600"/>
            <a:ext cx="165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Sugar acid</a:t>
            </a:r>
          </a:p>
        </p:txBody>
      </p:sp>
      <p:sp>
        <p:nvSpPr>
          <p:cNvPr id="49166" name="Text Box 9"/>
          <p:cNvSpPr txBox="1">
            <a:spLocks noChangeArrowheads="1"/>
          </p:cNvSpPr>
          <p:nvPr/>
        </p:nvSpPr>
        <p:spPr bwMode="auto">
          <a:xfrm>
            <a:off x="1752600" y="2586038"/>
            <a:ext cx="2844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FF0066"/>
                </a:solidFill>
              </a:rPr>
              <a:t>Oxidised</a:t>
            </a:r>
            <a:r>
              <a:rPr lang="en-US" altLang="en-US" sz="2400" dirty="0">
                <a:solidFill>
                  <a:srgbClr val="FF0066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  </a:t>
            </a:r>
            <a:r>
              <a:rPr lang="en-US" altLang="en-US" sz="2400" dirty="0" smtClean="0">
                <a:solidFill>
                  <a:srgbClr val="000000"/>
                </a:solidFill>
              </a:rPr>
              <a:t>    </a:t>
            </a:r>
            <a:r>
              <a:rPr lang="en-US" altLang="en-US" sz="2400" b="1" dirty="0">
                <a:solidFill>
                  <a:srgbClr val="00B050"/>
                </a:solidFill>
              </a:rPr>
              <a:t>Reduced</a:t>
            </a:r>
          </a:p>
        </p:txBody>
      </p:sp>
      <p:sp>
        <p:nvSpPr>
          <p:cNvPr id="49167" name="Text Box 10"/>
          <p:cNvSpPr txBox="1">
            <a:spLocks noChangeArrowheads="1"/>
          </p:cNvSpPr>
          <p:nvPr/>
        </p:nvSpPr>
        <p:spPr bwMode="auto">
          <a:xfrm>
            <a:off x="2355850" y="914400"/>
            <a:ext cx="2773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00FA"/>
                </a:solidFill>
                <a:latin typeface="Times New Roman" pitchFamily="18" charset="0"/>
                <a:cs typeface="Times New Roman" pitchFamily="18" charset="0"/>
              </a:rPr>
              <a:t>Benedict's Reaction</a:t>
            </a:r>
          </a:p>
        </p:txBody>
      </p:sp>
      <p:sp>
        <p:nvSpPr>
          <p:cNvPr id="49168" name="Text Box 11"/>
          <p:cNvSpPr txBox="1">
            <a:spLocks noChangeArrowheads="1"/>
          </p:cNvSpPr>
          <p:nvPr/>
        </p:nvSpPr>
        <p:spPr bwMode="auto">
          <a:xfrm>
            <a:off x="303213" y="4414838"/>
            <a:ext cx="8535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Glucose is a Reducing sugar</a:t>
            </a:r>
          </a:p>
        </p:txBody>
      </p:sp>
      <p:sp>
        <p:nvSpPr>
          <p:cNvPr id="49169" name="Text Box 12"/>
          <p:cNvSpPr txBox="1">
            <a:spLocks noChangeArrowheads="1"/>
          </p:cNvSpPr>
          <p:nvPr/>
        </p:nvSpPr>
        <p:spPr bwMode="auto">
          <a:xfrm>
            <a:off x="455613" y="5329238"/>
            <a:ext cx="8535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Semi-quantitative </a:t>
            </a:r>
            <a:r>
              <a:rPr lang="en-US" alt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</a:p>
          <a:p>
            <a:pPr eaLnBrk="1" hangingPunct="1"/>
            <a:r>
              <a:rPr lang="en-US" altLang="en-US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Green- 0.5gm%, yellow- 1, orange- 1.5, red- 2</a:t>
            </a:r>
            <a:endParaRPr lang="en-US" altLang="en-US" sz="2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142875" y="142875"/>
            <a:ext cx="8786813" cy="6500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2. Furfural Derivatives:</a:t>
            </a:r>
          </a:p>
          <a:p>
            <a:pPr>
              <a:buFont typeface="Wingdings" pitchFamily="2" charset="2"/>
              <a:buNone/>
            </a:pPr>
            <a:endParaRPr lang="en-US" sz="36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</a:rPr>
              <a:t>Monosaccharides</a:t>
            </a:r>
            <a:r>
              <a:rPr lang="en-US" dirty="0" smtClean="0">
                <a:latin typeface="Times New Roman" pitchFamily="18" charset="0"/>
              </a:rPr>
              <a:t> when treated with concentrated sulphuric acid undergo dehydration with the removal of 3 molecules of water.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</a:rPr>
              <a:t>hexoses</a:t>
            </a:r>
            <a:r>
              <a:rPr lang="en-US" dirty="0" smtClean="0">
                <a:latin typeface="Times New Roman" pitchFamily="18" charset="0"/>
              </a:rPr>
              <a:t> give hydroxymethyl furfural and </a:t>
            </a:r>
            <a:r>
              <a:rPr lang="en-US" dirty="0" err="1" smtClean="0">
                <a:latin typeface="Times New Roman" pitchFamily="18" charset="0"/>
              </a:rPr>
              <a:t>pentoses</a:t>
            </a:r>
            <a:r>
              <a:rPr lang="en-US" dirty="0" smtClean="0">
                <a:latin typeface="Times New Roman" pitchFamily="18" charset="0"/>
              </a:rPr>
              <a:t> give furfural.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 The furfural derivative can condense with phenolic compounds to give </a:t>
            </a:r>
            <a:r>
              <a:rPr lang="en-US" dirty="0" err="1" smtClean="0">
                <a:latin typeface="Times New Roman" pitchFamily="18" charset="0"/>
              </a:rPr>
              <a:t>coloured</a:t>
            </a:r>
            <a:r>
              <a:rPr lang="en-US" dirty="0" smtClean="0">
                <a:latin typeface="Times New Roman" pitchFamily="18" charset="0"/>
              </a:rPr>
              <a:t> products.</a:t>
            </a:r>
          </a:p>
          <a:p>
            <a:pPr>
              <a:buFont typeface="Wingdings" pitchFamily="2" charset="2"/>
              <a:buChar char="Ø"/>
            </a:pPr>
            <a:r>
              <a:rPr lang="en-AU" dirty="0" smtClean="0">
                <a:latin typeface="Times New Roman" pitchFamily="18" charset="0"/>
              </a:rPr>
              <a:t>This forms the basis of </a:t>
            </a:r>
            <a:r>
              <a:rPr lang="en-AU" b="1" dirty="0" smtClean="0">
                <a:solidFill>
                  <a:srgbClr val="3510BC"/>
                </a:solidFill>
                <a:latin typeface="Times New Roman" pitchFamily="18" charset="0"/>
              </a:rPr>
              <a:t>Molisch test</a:t>
            </a:r>
            <a:r>
              <a:rPr lang="en-AU" dirty="0" smtClean="0">
                <a:latin typeface="Times New Roman" pitchFamily="18" charset="0"/>
              </a:rPr>
              <a:t>, general test for carbohydrates.</a:t>
            </a:r>
            <a:endParaRPr lang="en-IN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Molish test is given by sugars with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at least five carbons because it involves furfural derivatives, which are five carbon compounds.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It is a general test for carbohydrates.</a:t>
            </a:r>
          </a:p>
          <a:p>
            <a:endParaRPr lang="en-US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928938"/>
            <a:ext cx="18621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85750" y="500063"/>
            <a:ext cx="8715375" cy="635793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Excess</a:t>
            </a:r>
            <a:r>
              <a:rPr lang="en-US" dirty="0" smtClean="0">
                <a:latin typeface="Times New Roman" pitchFamily="18" charset="0"/>
              </a:rPr>
              <a:t> carbohydrate is converted to fat.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Glycoproteins and glycolipids are components of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cell membranes and receptors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</a:rPr>
              <a:t>Structural basis of many organisms: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Cellulose</a:t>
            </a:r>
            <a:r>
              <a:rPr lang="en-US" dirty="0" smtClean="0">
                <a:latin typeface="Times New Roman" pitchFamily="18" charset="0"/>
              </a:rPr>
              <a:t> of plants;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Exoskeleton</a:t>
            </a:r>
            <a:r>
              <a:rPr lang="en-US" dirty="0" smtClean="0">
                <a:latin typeface="Times New Roman" pitchFamily="18" charset="0"/>
              </a:rPr>
              <a:t> of insect,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cell wall </a:t>
            </a:r>
            <a:r>
              <a:rPr lang="en-US" dirty="0" smtClean="0">
                <a:latin typeface="Times New Roman" pitchFamily="18" charset="0"/>
              </a:rPr>
              <a:t>of microorganisms and </a:t>
            </a:r>
            <a:r>
              <a:rPr lang="en-US" dirty="0" err="1" smtClean="0">
                <a:latin typeface="Times New Roman" pitchFamily="18" charset="0"/>
              </a:rPr>
              <a:t>mucopolysaccharides</a:t>
            </a:r>
            <a:r>
              <a:rPr lang="en-US" dirty="0" smtClean="0">
                <a:latin typeface="Times New Roman" pitchFamily="18" charset="0"/>
              </a:rPr>
              <a:t> as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ground substance </a:t>
            </a:r>
            <a:r>
              <a:rPr lang="en-US" dirty="0" smtClean="0">
                <a:latin typeface="Times New Roman" pitchFamily="18" charset="0"/>
              </a:rPr>
              <a:t>in higher organism.</a:t>
            </a:r>
          </a:p>
          <a:p>
            <a:pPr>
              <a:buFont typeface="Wingdings" pitchFamily="2" charset="2"/>
              <a:buChar char="Ø"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Components of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nucleic acids and co-enzymes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None/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DISACCHARIDES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 is the </a:t>
            </a:r>
            <a:r>
              <a:rPr lang="en-IN" sz="36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sweetening agent</a:t>
            </a:r>
            <a:r>
              <a:rPr lang="en-IN" sz="3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known as </a:t>
            </a:r>
            <a:r>
              <a:rPr lang="en-IN" sz="36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cane sugar.</a:t>
            </a:r>
          </a:p>
          <a:p>
            <a:pPr algn="l">
              <a:buFont typeface="Arial" pitchFamily="34" charset="0"/>
              <a:buChar char="•"/>
            </a:pP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 is present in sugarcane and various fruits.</a:t>
            </a:r>
          </a:p>
          <a:p>
            <a:pPr algn="l">
              <a:buFont typeface="Arial" pitchFamily="34" charset="0"/>
              <a:buChar char="•"/>
            </a:pP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Sucrose contains </a:t>
            </a:r>
            <a:r>
              <a:rPr lang="en-IN" sz="36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glucose and fructose.</a:t>
            </a:r>
          </a:p>
          <a:p>
            <a:pPr algn="l">
              <a:buFont typeface="Arial" pitchFamily="34" charset="0"/>
              <a:buChar char="•"/>
            </a:pPr>
            <a:r>
              <a:rPr lang="en-IN" sz="36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Sucrose is not a reducing agent; and it will not</a:t>
            </a:r>
          </a:p>
          <a:p>
            <a:pPr algn="l"/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form osazone.</a:t>
            </a:r>
          </a:p>
          <a:p>
            <a:pPr algn="l">
              <a:buFont typeface="Arial" pitchFamily="34" charset="0"/>
              <a:buChar char="•"/>
            </a:pP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This is because the linkage involves first</a:t>
            </a:r>
          </a:p>
          <a:p>
            <a:pPr algn="l"/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carbon of glucose and second carbon of</a:t>
            </a:r>
          </a:p>
          <a:p>
            <a:pPr algn="l"/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fructose, and free reducing groups are not</a:t>
            </a:r>
          </a:p>
          <a:p>
            <a:pPr algn="l"/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available.</a:t>
            </a:r>
          </a:p>
          <a:p>
            <a:pPr algn="l"/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52400"/>
            <a:ext cx="2782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Lactose</a:t>
            </a:r>
          </a:p>
          <a:p>
            <a:pPr algn="ctr">
              <a:buFont typeface="Arial" charset="0"/>
              <a:buNone/>
            </a:pPr>
            <a:endParaRPr lang="en-US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is the sugar </a:t>
            </a:r>
            <a:r>
              <a:rPr lang="en-US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present in milk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 is a reducing disaccharide.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hydrolysis lactose yields </a:t>
            </a:r>
            <a:r>
              <a:rPr lang="en-US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glucose and galactose.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Beta glycosidic linkage is present in lactose.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anomeric carbon atom of beta-galactose is attached to the 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hydroxyl group of glucose through beta-1,4 glycosidic linkage.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571500"/>
            <a:ext cx="771525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Maltose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contains </a:t>
            </a:r>
            <a:r>
              <a:rPr lang="en-US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two glucose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residues.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There is alpha-1,4 linkage, i.e. the anomeric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carbon atom of one glucose is combined with 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hydroxyl group of another glucose through alpha-glycosidic linkage.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Maltose may be alpha or beta depending on the configuration at the free anomeric carbon atom.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is a reducing disaccharide. It forms </a:t>
            </a:r>
            <a:r>
              <a:rPr lang="en-US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sunflower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shaped crystals of maltose-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osazone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Isomaltose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also a reducing sugar. It contains 2 glucose units combined in </a:t>
            </a:r>
            <a:r>
              <a:rPr lang="en-US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alpha-1,6 linkage.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So,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carbon of one glucose residue is attached to the 6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carbon of another glucose through a glycosidic linkage.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 hydrolysis of glycogen and starch produces Isomaltose.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enzyme oligo-1,6-glucosidase present in intestinal juice can hydrolyze Isomaltose in to glucose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0" name="Group 4"/>
          <p:cNvGraphicFramePr>
            <a:graphicFrameLocks noGrp="1"/>
          </p:cNvGraphicFramePr>
          <p:nvPr/>
        </p:nvGraphicFramePr>
        <p:xfrm>
          <a:off x="179388" y="285750"/>
          <a:ext cx="8821768" cy="6318268"/>
        </p:xfrm>
        <a:graphic>
          <a:graphicData uri="http://schemas.openxmlformats.org/drawingml/2006/table">
            <a:tbl>
              <a:tblPr/>
              <a:tblGrid>
                <a:gridCol w="1353683"/>
                <a:gridCol w="1667059"/>
                <a:gridCol w="2083824"/>
                <a:gridCol w="1805981"/>
                <a:gridCol w="1911221"/>
              </a:tblGrid>
              <a:tr h="14551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Disacch-aride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241300" algn="r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structure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Reducing property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8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Sucrose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270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cane sugar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270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beat sugar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270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 sugar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-D-glucose  +              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-D-Fructose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-1,2 glycosidic bond.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 reducing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sugar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1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Lactose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milk sugar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-D-galactose  +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-D-glucose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 glycosidic bond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Reducing sugar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8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Maltose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Malt sugar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molecules of                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-D-glucose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 glycosidic bond.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Reducing sugar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289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447800"/>
            <a:ext cx="2209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AutoShape 2" descr="File:Dihydroxyacetone Fischer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000" y="1524000"/>
            <a:ext cx="2819400" cy="450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CARBOHYDRATE DEFINATION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657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Carbohydrates may be defined as </a:t>
            </a:r>
            <a:r>
              <a:rPr lang="en-US" b="1" dirty="0" err="1" smtClean="0">
                <a:solidFill>
                  <a:srgbClr val="FF0000"/>
                </a:solidFill>
              </a:rPr>
              <a:t>polyhydroxy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aldehydes</a:t>
            </a:r>
            <a:r>
              <a:rPr lang="en-US" b="1" dirty="0" smtClean="0">
                <a:solidFill>
                  <a:srgbClr val="FF0000"/>
                </a:solidFill>
              </a:rPr>
              <a:t> or </a:t>
            </a:r>
            <a:r>
              <a:rPr lang="en-US" b="1" dirty="0" err="1" smtClean="0">
                <a:solidFill>
                  <a:srgbClr val="FF0000"/>
                </a:solidFill>
              </a:rPr>
              <a:t>ketones</a:t>
            </a:r>
            <a:r>
              <a:rPr lang="en-US" dirty="0" smtClean="0"/>
              <a:t> or compounds which yield these on hydrolysis.</a:t>
            </a:r>
          </a:p>
          <a:p>
            <a:r>
              <a:rPr lang="en-US" dirty="0" smtClean="0"/>
              <a:t>Composed of carbon, hydrogen, oxygen.</a:t>
            </a:r>
          </a:p>
          <a:p>
            <a:r>
              <a:rPr lang="en-US" dirty="0" smtClean="0"/>
              <a:t>Formula = (C.H2O)n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some also contain nitrogen,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phosphorus, or sulfur.</a:t>
            </a:r>
          </a:p>
          <a:p>
            <a:r>
              <a:rPr lang="en-US" dirty="0" smtClean="0"/>
              <a:t>Carbohydrates are </a:t>
            </a:r>
            <a:r>
              <a:rPr lang="en-US" b="1" dirty="0" err="1" smtClean="0">
                <a:solidFill>
                  <a:srgbClr val="FF0000"/>
                </a:solidFill>
              </a:rPr>
              <a:t>aldehyde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keto</a:t>
            </a:r>
            <a:r>
              <a:rPr lang="en-US" b="1" dirty="0" smtClean="0">
                <a:solidFill>
                  <a:srgbClr val="FF0000"/>
                </a:solidFill>
              </a:rPr>
              <a:t> derivatives </a:t>
            </a:r>
            <a:r>
              <a:rPr lang="en-US" dirty="0" smtClean="0"/>
              <a:t>of </a:t>
            </a:r>
            <a:r>
              <a:rPr lang="en-US" dirty="0" err="1" smtClean="0"/>
              <a:t>polyhydroxy</a:t>
            </a:r>
            <a:r>
              <a:rPr lang="en-US" dirty="0" smtClean="0"/>
              <a:t> alcohol or glycerol.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 lvl="5"/>
            <a:endParaRPr lang="en-US" dirty="0" smtClean="0"/>
          </a:p>
          <a:p>
            <a:pPr lvl="2" algn="r"/>
            <a:endParaRPr lang="en-US" dirty="0"/>
          </a:p>
        </p:txBody>
      </p:sp>
      <p:pic>
        <p:nvPicPr>
          <p:cNvPr id="2050" name="Picture 2" descr="D:\User's Data\Desktop\CarbonylFunctionalGrou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495800"/>
            <a:ext cx="7315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Molecular formula of carbohydrates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</a:rPr>
              <a:t>The general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molecular formula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of carbohydrate is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</a:rPr>
              <a:t>Cn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  <a:t>(H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</a:rPr>
              <a:t>O)n.</a:t>
            </a:r>
            <a:r>
              <a:rPr lang="en-US" dirty="0" smtClean="0">
                <a:solidFill>
                  <a:srgbClr val="1C06A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e.g. Glucose – C</a:t>
            </a:r>
            <a:r>
              <a:rPr lang="en-US" sz="2400" dirty="0" smtClean="0">
                <a:latin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</a:rPr>
              <a:t>12</a:t>
            </a:r>
            <a:r>
              <a:rPr lang="en-US" dirty="0" smtClean="0">
                <a:latin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altLang="en-US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this is not true due to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sugars cannot be represented by this general formula.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Deoxy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Ribose – C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compounds having H and O in ratio of 2:1 are not carbohydrates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Acetic acid – C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Lactic acid – C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 from C, H &amp; O, many sugars contain N, S, P etc.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Aminosugars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Phosphosugars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etc</a:t>
            </a:r>
            <a:endParaRPr lang="en-US" alt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Simplest alcohol – Glycerol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Simplest Carbohydrate – 1. </a:t>
            </a:r>
            <a:r>
              <a:rPr lang="en-US" dirty="0" err="1" smtClean="0">
                <a:solidFill>
                  <a:schemeClr val="tx1"/>
                </a:solidFill>
              </a:rPr>
              <a:t>Glyceraldehyde</a:t>
            </a:r>
            <a:r>
              <a:rPr lang="en-US" dirty="0" smtClean="0">
                <a:solidFill>
                  <a:schemeClr val="tx1"/>
                </a:solidFill>
              </a:rPr>
              <a:t> 2.DHA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Parent Carbohydrate – </a:t>
            </a:r>
            <a:r>
              <a:rPr lang="en-US" dirty="0" err="1" smtClean="0">
                <a:solidFill>
                  <a:schemeClr val="tx1"/>
                </a:solidFill>
              </a:rPr>
              <a:t>Glyceraldehyde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1540</Words>
  <Application>Microsoft Office PowerPoint</Application>
  <PresentationFormat>On-screen Show (4:3)</PresentationFormat>
  <Paragraphs>208</Paragraphs>
  <Slides>49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      CHEMISTRY  OF  CARBOHYDRATES    </vt:lpstr>
      <vt:lpstr>Specific Learning Objectives</vt:lpstr>
      <vt:lpstr>Slide 3</vt:lpstr>
      <vt:lpstr>Slide 4</vt:lpstr>
      <vt:lpstr>Slide 5</vt:lpstr>
      <vt:lpstr>Slide 6</vt:lpstr>
      <vt:lpstr>CARBOHYDRATE DEFINATION</vt:lpstr>
      <vt:lpstr>Molecular formula of carbohydrates</vt:lpstr>
      <vt:lpstr>Slide 9</vt:lpstr>
      <vt:lpstr>Slide 10</vt:lpstr>
      <vt:lpstr>Slide 11</vt:lpstr>
      <vt:lpstr>CLASSIFICATION</vt:lpstr>
      <vt:lpstr>Slide 13</vt:lpstr>
      <vt:lpstr>CLASSIFICATION</vt:lpstr>
      <vt:lpstr>Triose aldose                      ketose</vt:lpstr>
      <vt:lpstr>Tetrose  aldose                     ketose </vt:lpstr>
      <vt:lpstr>Pentoses  aldose                          ketose </vt:lpstr>
      <vt:lpstr>Pentoses of Physiological Importance</vt:lpstr>
      <vt:lpstr>Hexoses  aldose                          ketose</vt:lpstr>
      <vt:lpstr>Slide 20</vt:lpstr>
      <vt:lpstr>Hexoses of Physiological Importance</vt:lpstr>
      <vt:lpstr>Slide 22</vt:lpstr>
      <vt:lpstr> Disaccharides : </vt:lpstr>
      <vt:lpstr>Disaccharides : </vt:lpstr>
      <vt:lpstr>Slide 25</vt:lpstr>
      <vt:lpstr>Slide 26</vt:lpstr>
      <vt:lpstr>Slide 27</vt:lpstr>
      <vt:lpstr>Importance of mutarotation</vt:lpstr>
      <vt:lpstr>Slide 29</vt:lpstr>
      <vt:lpstr>Slide 30</vt:lpstr>
      <vt:lpstr>Reducing sugar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DISACCHARIDES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CHEMISTRY  OF  CARBOHYDRATES    </dc:title>
  <dc:creator>biology lab</dc:creator>
  <cp:lastModifiedBy>Power</cp:lastModifiedBy>
  <cp:revision>74</cp:revision>
  <dcterms:created xsi:type="dcterms:W3CDTF">2006-08-16T00:00:00Z</dcterms:created>
  <dcterms:modified xsi:type="dcterms:W3CDTF">2023-10-09T12:51:16Z</dcterms:modified>
</cp:coreProperties>
</file>