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  <p:sldId id="276" r:id="rId29"/>
    <p:sldId id="277" r:id="rId30"/>
    <p:sldId id="278" r:id="rId31"/>
    <p:sldId id="279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8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737CB-DE03-40AE-877D-2CCFE1B4A07F}" type="datetimeFigureOut">
              <a:rPr lang="en-US" smtClean="0"/>
              <a:t>10/9/2023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E7FAF-15FB-40B6-AFA3-827F4F129B9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1474FA-D8B8-48FF-8EE2-27BB7891CFF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62F3DB-9395-4CB5-BD93-45C18BE1CB0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264EDE-DEE0-476A-9559-6FBE840AD157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0661BD-C12B-467A-AAF1-42CB4F9DC747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01B72A-A159-4D26-B28B-5DE701A3E5E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29EB5A-9BE5-4AB9-90A6-87AEFDF486CE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9113EF3-83C5-444C-8711-A5E2BA331AEA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E07291-50EF-48CE-9F41-C8F1B9A22118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CC67A9C-4497-4676-AAF0-48475D5095E3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853439"/>
            <a:ext cx="8668511" cy="58094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3896" y="1225295"/>
            <a:ext cx="1996439" cy="1920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4408" y="1255776"/>
            <a:ext cx="2485390" cy="37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76400" y="685800"/>
            <a:ext cx="6477000" cy="1143000"/>
          </a:xfrm>
          <a:custGeom>
            <a:avLst/>
            <a:gdLst/>
            <a:ahLst/>
            <a:cxnLst/>
            <a:rect l="l" t="t" r="r" b="b"/>
            <a:pathLst>
              <a:path w="6477000" h="1143000">
                <a:moveTo>
                  <a:pt x="6477000" y="952500"/>
                </a:moveTo>
                <a:lnTo>
                  <a:pt x="6477000" y="190500"/>
                </a:lnTo>
                <a:lnTo>
                  <a:pt x="6472046" y="146837"/>
                </a:lnTo>
                <a:lnTo>
                  <a:pt x="6457894" y="106746"/>
                </a:lnTo>
                <a:lnTo>
                  <a:pt x="6435612" y="71374"/>
                </a:lnTo>
                <a:lnTo>
                  <a:pt x="6406265" y="41867"/>
                </a:lnTo>
                <a:lnTo>
                  <a:pt x="6370920" y="19372"/>
                </a:lnTo>
                <a:lnTo>
                  <a:pt x="6330642" y="5034"/>
                </a:lnTo>
                <a:lnTo>
                  <a:pt x="6286500" y="0"/>
                </a:lnTo>
                <a:lnTo>
                  <a:pt x="190500" y="0"/>
                </a:ln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4" y="996642"/>
                </a:lnTo>
                <a:lnTo>
                  <a:pt x="19372" y="1036919"/>
                </a:lnTo>
                <a:lnTo>
                  <a:pt x="41867" y="1072265"/>
                </a:lnTo>
                <a:lnTo>
                  <a:pt x="71374" y="1101612"/>
                </a:lnTo>
                <a:lnTo>
                  <a:pt x="106746" y="1123894"/>
                </a:lnTo>
                <a:lnTo>
                  <a:pt x="146837" y="1138045"/>
                </a:lnTo>
                <a:lnTo>
                  <a:pt x="190500" y="1143000"/>
                </a:lnTo>
                <a:lnTo>
                  <a:pt x="6286500" y="1143000"/>
                </a:lnTo>
                <a:lnTo>
                  <a:pt x="6330642" y="1138045"/>
                </a:lnTo>
                <a:lnTo>
                  <a:pt x="6370920" y="1123894"/>
                </a:lnTo>
                <a:lnTo>
                  <a:pt x="6406265" y="1101612"/>
                </a:lnTo>
                <a:lnTo>
                  <a:pt x="6435612" y="1072265"/>
                </a:lnTo>
                <a:lnTo>
                  <a:pt x="6457894" y="1036919"/>
                </a:lnTo>
                <a:lnTo>
                  <a:pt x="6472046" y="996642"/>
                </a:lnTo>
                <a:lnTo>
                  <a:pt x="6477000" y="9525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70304" y="679704"/>
            <a:ext cx="6490970" cy="1156970"/>
          </a:xfrm>
          <a:custGeom>
            <a:avLst/>
            <a:gdLst/>
            <a:ahLst/>
            <a:cxnLst/>
            <a:rect l="l" t="t" r="r" b="b"/>
            <a:pathLst>
              <a:path w="6490970" h="1156970">
                <a:moveTo>
                  <a:pt x="6490716" y="960120"/>
                </a:moveTo>
                <a:lnTo>
                  <a:pt x="6490716" y="196596"/>
                </a:lnTo>
                <a:lnTo>
                  <a:pt x="6489192" y="176784"/>
                </a:lnTo>
                <a:lnTo>
                  <a:pt x="6481572" y="138684"/>
                </a:lnTo>
                <a:lnTo>
                  <a:pt x="6457188" y="86868"/>
                </a:lnTo>
                <a:lnTo>
                  <a:pt x="6419088" y="45720"/>
                </a:lnTo>
                <a:lnTo>
                  <a:pt x="6370320" y="15240"/>
                </a:lnTo>
                <a:lnTo>
                  <a:pt x="6332220" y="4572"/>
                </a:lnTo>
                <a:lnTo>
                  <a:pt x="6294120" y="0"/>
                </a:lnTo>
                <a:lnTo>
                  <a:pt x="196596" y="0"/>
                </a:lnTo>
                <a:lnTo>
                  <a:pt x="158496" y="4572"/>
                </a:lnTo>
                <a:lnTo>
                  <a:pt x="120396" y="15240"/>
                </a:lnTo>
                <a:lnTo>
                  <a:pt x="86868" y="33528"/>
                </a:lnTo>
                <a:lnTo>
                  <a:pt x="45720" y="71628"/>
                </a:lnTo>
                <a:lnTo>
                  <a:pt x="15240" y="120396"/>
                </a:lnTo>
                <a:lnTo>
                  <a:pt x="4572" y="158496"/>
                </a:lnTo>
                <a:lnTo>
                  <a:pt x="0" y="196596"/>
                </a:lnTo>
                <a:lnTo>
                  <a:pt x="0" y="960120"/>
                </a:lnTo>
                <a:lnTo>
                  <a:pt x="1524" y="979932"/>
                </a:lnTo>
                <a:lnTo>
                  <a:pt x="4572" y="998220"/>
                </a:lnTo>
                <a:lnTo>
                  <a:pt x="9144" y="1018032"/>
                </a:lnTo>
                <a:lnTo>
                  <a:pt x="13716" y="1031748"/>
                </a:lnTo>
                <a:lnTo>
                  <a:pt x="13716" y="178308"/>
                </a:lnTo>
                <a:lnTo>
                  <a:pt x="16764" y="160020"/>
                </a:lnTo>
                <a:lnTo>
                  <a:pt x="21336" y="141732"/>
                </a:lnTo>
                <a:lnTo>
                  <a:pt x="21336" y="143256"/>
                </a:lnTo>
                <a:lnTo>
                  <a:pt x="27432" y="124968"/>
                </a:lnTo>
                <a:lnTo>
                  <a:pt x="27432" y="126492"/>
                </a:lnTo>
                <a:lnTo>
                  <a:pt x="35052" y="109728"/>
                </a:lnTo>
                <a:lnTo>
                  <a:pt x="44196" y="94488"/>
                </a:lnTo>
                <a:lnTo>
                  <a:pt x="54864" y="79248"/>
                </a:lnTo>
                <a:lnTo>
                  <a:pt x="54864" y="80772"/>
                </a:lnTo>
                <a:lnTo>
                  <a:pt x="67056" y="67056"/>
                </a:lnTo>
                <a:lnTo>
                  <a:pt x="79248" y="56218"/>
                </a:lnTo>
                <a:lnTo>
                  <a:pt x="79248" y="54864"/>
                </a:lnTo>
                <a:lnTo>
                  <a:pt x="94488" y="44196"/>
                </a:lnTo>
                <a:lnTo>
                  <a:pt x="109728" y="35052"/>
                </a:lnTo>
                <a:lnTo>
                  <a:pt x="124968" y="28124"/>
                </a:lnTo>
                <a:lnTo>
                  <a:pt x="124968" y="27432"/>
                </a:lnTo>
                <a:lnTo>
                  <a:pt x="141732" y="21844"/>
                </a:lnTo>
                <a:lnTo>
                  <a:pt x="141732" y="21336"/>
                </a:lnTo>
                <a:lnTo>
                  <a:pt x="160020" y="16764"/>
                </a:lnTo>
                <a:lnTo>
                  <a:pt x="178308" y="13716"/>
                </a:lnTo>
                <a:lnTo>
                  <a:pt x="6312408" y="13716"/>
                </a:lnTo>
                <a:lnTo>
                  <a:pt x="6330696" y="16764"/>
                </a:lnTo>
                <a:lnTo>
                  <a:pt x="6348984" y="21336"/>
                </a:lnTo>
                <a:lnTo>
                  <a:pt x="6348984" y="21844"/>
                </a:lnTo>
                <a:lnTo>
                  <a:pt x="6365748" y="27432"/>
                </a:lnTo>
                <a:lnTo>
                  <a:pt x="6365748" y="28124"/>
                </a:lnTo>
                <a:lnTo>
                  <a:pt x="6380988" y="35052"/>
                </a:lnTo>
                <a:lnTo>
                  <a:pt x="6396228" y="44196"/>
                </a:lnTo>
                <a:lnTo>
                  <a:pt x="6409944" y="54864"/>
                </a:lnTo>
                <a:lnTo>
                  <a:pt x="6423660" y="67056"/>
                </a:lnTo>
                <a:lnTo>
                  <a:pt x="6435852" y="80772"/>
                </a:lnTo>
                <a:lnTo>
                  <a:pt x="6435852" y="79248"/>
                </a:lnTo>
                <a:lnTo>
                  <a:pt x="6446520" y="94488"/>
                </a:lnTo>
                <a:lnTo>
                  <a:pt x="6455664" y="109728"/>
                </a:lnTo>
                <a:lnTo>
                  <a:pt x="6463284" y="126492"/>
                </a:lnTo>
                <a:lnTo>
                  <a:pt x="6463284" y="124968"/>
                </a:lnTo>
                <a:lnTo>
                  <a:pt x="6469380" y="143256"/>
                </a:lnTo>
                <a:lnTo>
                  <a:pt x="6469380" y="141732"/>
                </a:lnTo>
                <a:lnTo>
                  <a:pt x="6473952" y="160020"/>
                </a:lnTo>
                <a:lnTo>
                  <a:pt x="6477000" y="178308"/>
                </a:lnTo>
                <a:lnTo>
                  <a:pt x="6477000" y="1031748"/>
                </a:lnTo>
                <a:lnTo>
                  <a:pt x="6481572" y="1018032"/>
                </a:lnTo>
                <a:lnTo>
                  <a:pt x="6486144" y="998220"/>
                </a:lnTo>
                <a:lnTo>
                  <a:pt x="6489192" y="979932"/>
                </a:lnTo>
                <a:lnTo>
                  <a:pt x="6490716" y="960120"/>
                </a:lnTo>
                <a:close/>
              </a:path>
              <a:path w="6490970" h="1156970">
                <a:moveTo>
                  <a:pt x="80772" y="1101852"/>
                </a:moveTo>
                <a:lnTo>
                  <a:pt x="44196" y="1062228"/>
                </a:lnTo>
                <a:lnTo>
                  <a:pt x="27432" y="1030224"/>
                </a:lnTo>
                <a:lnTo>
                  <a:pt x="27432" y="1031748"/>
                </a:lnTo>
                <a:lnTo>
                  <a:pt x="21336" y="1013460"/>
                </a:lnTo>
                <a:lnTo>
                  <a:pt x="21336" y="1014984"/>
                </a:lnTo>
                <a:lnTo>
                  <a:pt x="16764" y="996696"/>
                </a:lnTo>
                <a:lnTo>
                  <a:pt x="13716" y="978408"/>
                </a:lnTo>
                <a:lnTo>
                  <a:pt x="13716" y="1031748"/>
                </a:lnTo>
                <a:lnTo>
                  <a:pt x="33528" y="1069848"/>
                </a:lnTo>
                <a:lnTo>
                  <a:pt x="71628" y="1110996"/>
                </a:lnTo>
                <a:lnTo>
                  <a:pt x="79248" y="1117092"/>
                </a:lnTo>
                <a:lnTo>
                  <a:pt x="79248" y="1101852"/>
                </a:lnTo>
                <a:lnTo>
                  <a:pt x="80772" y="1101852"/>
                </a:lnTo>
                <a:close/>
              </a:path>
              <a:path w="6490970" h="1156970">
                <a:moveTo>
                  <a:pt x="80772" y="54864"/>
                </a:moveTo>
                <a:lnTo>
                  <a:pt x="79248" y="54864"/>
                </a:lnTo>
                <a:lnTo>
                  <a:pt x="79248" y="56218"/>
                </a:lnTo>
                <a:lnTo>
                  <a:pt x="80772" y="54864"/>
                </a:lnTo>
                <a:close/>
              </a:path>
              <a:path w="6490970" h="1156970">
                <a:moveTo>
                  <a:pt x="126492" y="1129284"/>
                </a:moveTo>
                <a:lnTo>
                  <a:pt x="109728" y="1121664"/>
                </a:lnTo>
                <a:lnTo>
                  <a:pt x="94488" y="1112520"/>
                </a:lnTo>
                <a:lnTo>
                  <a:pt x="79248" y="1101852"/>
                </a:lnTo>
                <a:lnTo>
                  <a:pt x="79248" y="1117092"/>
                </a:lnTo>
                <a:lnTo>
                  <a:pt x="86868" y="1123188"/>
                </a:lnTo>
                <a:lnTo>
                  <a:pt x="120396" y="1141476"/>
                </a:lnTo>
                <a:lnTo>
                  <a:pt x="124968" y="1143000"/>
                </a:lnTo>
                <a:lnTo>
                  <a:pt x="124968" y="1129284"/>
                </a:lnTo>
                <a:lnTo>
                  <a:pt x="126492" y="1129284"/>
                </a:lnTo>
                <a:close/>
              </a:path>
              <a:path w="6490970" h="1156970">
                <a:moveTo>
                  <a:pt x="126492" y="27432"/>
                </a:moveTo>
                <a:lnTo>
                  <a:pt x="124968" y="27432"/>
                </a:lnTo>
                <a:lnTo>
                  <a:pt x="124968" y="28124"/>
                </a:lnTo>
                <a:lnTo>
                  <a:pt x="126492" y="27432"/>
                </a:lnTo>
                <a:close/>
              </a:path>
              <a:path w="6490970" h="1156970">
                <a:moveTo>
                  <a:pt x="143256" y="1135380"/>
                </a:moveTo>
                <a:lnTo>
                  <a:pt x="124968" y="1129284"/>
                </a:lnTo>
                <a:lnTo>
                  <a:pt x="124968" y="1143000"/>
                </a:lnTo>
                <a:lnTo>
                  <a:pt x="138684" y="1147572"/>
                </a:lnTo>
                <a:lnTo>
                  <a:pt x="141732" y="1148275"/>
                </a:lnTo>
                <a:lnTo>
                  <a:pt x="141732" y="1135380"/>
                </a:lnTo>
                <a:lnTo>
                  <a:pt x="143256" y="1135380"/>
                </a:lnTo>
                <a:close/>
              </a:path>
              <a:path w="6490970" h="1156970">
                <a:moveTo>
                  <a:pt x="143256" y="21336"/>
                </a:moveTo>
                <a:lnTo>
                  <a:pt x="141732" y="21336"/>
                </a:lnTo>
                <a:lnTo>
                  <a:pt x="141732" y="21844"/>
                </a:lnTo>
                <a:lnTo>
                  <a:pt x="143256" y="21336"/>
                </a:lnTo>
                <a:close/>
              </a:path>
              <a:path w="6490970" h="1156970">
                <a:moveTo>
                  <a:pt x="6348984" y="1148275"/>
                </a:moveTo>
                <a:lnTo>
                  <a:pt x="6348984" y="1135380"/>
                </a:lnTo>
                <a:lnTo>
                  <a:pt x="6330696" y="1139952"/>
                </a:lnTo>
                <a:lnTo>
                  <a:pt x="6312408" y="1143000"/>
                </a:lnTo>
                <a:lnTo>
                  <a:pt x="178308" y="1143000"/>
                </a:lnTo>
                <a:lnTo>
                  <a:pt x="160020" y="1139952"/>
                </a:lnTo>
                <a:lnTo>
                  <a:pt x="141732" y="1135380"/>
                </a:lnTo>
                <a:lnTo>
                  <a:pt x="141732" y="1148275"/>
                </a:lnTo>
                <a:lnTo>
                  <a:pt x="158496" y="1152144"/>
                </a:lnTo>
                <a:lnTo>
                  <a:pt x="176784" y="1155192"/>
                </a:lnTo>
                <a:lnTo>
                  <a:pt x="196596" y="1156716"/>
                </a:lnTo>
                <a:lnTo>
                  <a:pt x="6294120" y="1156716"/>
                </a:lnTo>
                <a:lnTo>
                  <a:pt x="6313932" y="1155192"/>
                </a:lnTo>
                <a:lnTo>
                  <a:pt x="6332220" y="1152144"/>
                </a:lnTo>
                <a:lnTo>
                  <a:pt x="6348984" y="1148275"/>
                </a:lnTo>
                <a:close/>
              </a:path>
              <a:path w="6490970" h="1156970">
                <a:moveTo>
                  <a:pt x="6348984" y="21844"/>
                </a:moveTo>
                <a:lnTo>
                  <a:pt x="6348984" y="21336"/>
                </a:lnTo>
                <a:lnTo>
                  <a:pt x="6347460" y="21336"/>
                </a:lnTo>
                <a:lnTo>
                  <a:pt x="6348984" y="21844"/>
                </a:lnTo>
                <a:close/>
              </a:path>
              <a:path w="6490970" h="1156970">
                <a:moveTo>
                  <a:pt x="6365748" y="1143000"/>
                </a:moveTo>
                <a:lnTo>
                  <a:pt x="6365748" y="1129284"/>
                </a:lnTo>
                <a:lnTo>
                  <a:pt x="6347460" y="1135380"/>
                </a:lnTo>
                <a:lnTo>
                  <a:pt x="6348984" y="1135380"/>
                </a:lnTo>
                <a:lnTo>
                  <a:pt x="6348984" y="1148275"/>
                </a:lnTo>
                <a:lnTo>
                  <a:pt x="6352032" y="1147572"/>
                </a:lnTo>
                <a:lnTo>
                  <a:pt x="6365748" y="1143000"/>
                </a:lnTo>
                <a:close/>
              </a:path>
              <a:path w="6490970" h="1156970">
                <a:moveTo>
                  <a:pt x="6365748" y="28124"/>
                </a:moveTo>
                <a:lnTo>
                  <a:pt x="6365748" y="27432"/>
                </a:lnTo>
                <a:lnTo>
                  <a:pt x="6364224" y="27432"/>
                </a:lnTo>
                <a:lnTo>
                  <a:pt x="6365748" y="28124"/>
                </a:lnTo>
                <a:close/>
              </a:path>
              <a:path w="6490970" h="1156970">
                <a:moveTo>
                  <a:pt x="6477000" y="1031748"/>
                </a:moveTo>
                <a:lnTo>
                  <a:pt x="6477000" y="978408"/>
                </a:lnTo>
                <a:lnTo>
                  <a:pt x="6473952" y="996696"/>
                </a:lnTo>
                <a:lnTo>
                  <a:pt x="6469380" y="1014984"/>
                </a:lnTo>
                <a:lnTo>
                  <a:pt x="6469380" y="1013460"/>
                </a:lnTo>
                <a:lnTo>
                  <a:pt x="6463284" y="1031748"/>
                </a:lnTo>
                <a:lnTo>
                  <a:pt x="6463284" y="1030224"/>
                </a:lnTo>
                <a:lnTo>
                  <a:pt x="6435852" y="1075944"/>
                </a:lnTo>
                <a:lnTo>
                  <a:pt x="6396228" y="1112520"/>
                </a:lnTo>
                <a:lnTo>
                  <a:pt x="6364224" y="1129284"/>
                </a:lnTo>
                <a:lnTo>
                  <a:pt x="6365748" y="1129284"/>
                </a:lnTo>
                <a:lnTo>
                  <a:pt x="6365748" y="1143000"/>
                </a:lnTo>
                <a:lnTo>
                  <a:pt x="6370320" y="1141476"/>
                </a:lnTo>
                <a:lnTo>
                  <a:pt x="6403848" y="1123188"/>
                </a:lnTo>
                <a:lnTo>
                  <a:pt x="6444996" y="1085088"/>
                </a:lnTo>
                <a:lnTo>
                  <a:pt x="6475476" y="1036320"/>
                </a:lnTo>
                <a:lnTo>
                  <a:pt x="6477000" y="1031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10200" y="1981200"/>
            <a:ext cx="4038600" cy="1905000"/>
          </a:xfrm>
          <a:custGeom>
            <a:avLst/>
            <a:gdLst/>
            <a:ahLst/>
            <a:cxnLst/>
            <a:rect l="l" t="t" r="r" b="b"/>
            <a:pathLst>
              <a:path w="4038600" h="1905000">
                <a:moveTo>
                  <a:pt x="4038600" y="1904999"/>
                </a:moveTo>
                <a:lnTo>
                  <a:pt x="4038600" y="647700"/>
                </a:lnTo>
                <a:lnTo>
                  <a:pt x="4036826" y="599497"/>
                </a:lnTo>
                <a:lnTo>
                  <a:pt x="4031586" y="552235"/>
                </a:lnTo>
                <a:lnTo>
                  <a:pt x="4023007" y="506039"/>
                </a:lnTo>
                <a:lnTo>
                  <a:pt x="4011211" y="461036"/>
                </a:lnTo>
                <a:lnTo>
                  <a:pt x="3996324" y="417355"/>
                </a:lnTo>
                <a:lnTo>
                  <a:pt x="3978470" y="375121"/>
                </a:lnTo>
                <a:lnTo>
                  <a:pt x="3957773" y="334462"/>
                </a:lnTo>
                <a:lnTo>
                  <a:pt x="3934358" y="295506"/>
                </a:lnTo>
                <a:lnTo>
                  <a:pt x="3908350" y="258378"/>
                </a:lnTo>
                <a:lnTo>
                  <a:pt x="3879873" y="223207"/>
                </a:lnTo>
                <a:lnTo>
                  <a:pt x="3849052" y="190119"/>
                </a:lnTo>
                <a:lnTo>
                  <a:pt x="3816011" y="159241"/>
                </a:lnTo>
                <a:lnTo>
                  <a:pt x="3780874" y="130701"/>
                </a:lnTo>
                <a:lnTo>
                  <a:pt x="3743767" y="104625"/>
                </a:lnTo>
                <a:lnTo>
                  <a:pt x="3704813" y="81142"/>
                </a:lnTo>
                <a:lnTo>
                  <a:pt x="3664138" y="60377"/>
                </a:lnTo>
                <a:lnTo>
                  <a:pt x="3621865" y="42458"/>
                </a:lnTo>
                <a:lnTo>
                  <a:pt x="3578119" y="27512"/>
                </a:lnTo>
                <a:lnTo>
                  <a:pt x="3533025" y="15666"/>
                </a:lnTo>
                <a:lnTo>
                  <a:pt x="3486708" y="7047"/>
                </a:lnTo>
                <a:lnTo>
                  <a:pt x="3439291" y="1783"/>
                </a:lnTo>
                <a:lnTo>
                  <a:pt x="3390900" y="0"/>
                </a:lnTo>
                <a:lnTo>
                  <a:pt x="647700" y="0"/>
                </a:lnTo>
                <a:lnTo>
                  <a:pt x="599497" y="1783"/>
                </a:lnTo>
                <a:lnTo>
                  <a:pt x="552235" y="7047"/>
                </a:lnTo>
                <a:lnTo>
                  <a:pt x="506039" y="15666"/>
                </a:lnTo>
                <a:lnTo>
                  <a:pt x="461036" y="27512"/>
                </a:lnTo>
                <a:lnTo>
                  <a:pt x="417355" y="42458"/>
                </a:lnTo>
                <a:lnTo>
                  <a:pt x="375121" y="60377"/>
                </a:lnTo>
                <a:lnTo>
                  <a:pt x="334462" y="81142"/>
                </a:lnTo>
                <a:lnTo>
                  <a:pt x="295506" y="104625"/>
                </a:lnTo>
                <a:lnTo>
                  <a:pt x="258378" y="130701"/>
                </a:lnTo>
                <a:lnTo>
                  <a:pt x="223207" y="159241"/>
                </a:lnTo>
                <a:lnTo>
                  <a:pt x="190119" y="190119"/>
                </a:lnTo>
                <a:lnTo>
                  <a:pt x="159241" y="223207"/>
                </a:lnTo>
                <a:lnTo>
                  <a:pt x="130701" y="258378"/>
                </a:lnTo>
                <a:lnTo>
                  <a:pt x="104625" y="295506"/>
                </a:lnTo>
                <a:lnTo>
                  <a:pt x="81142" y="334462"/>
                </a:lnTo>
                <a:lnTo>
                  <a:pt x="60377" y="375121"/>
                </a:lnTo>
                <a:lnTo>
                  <a:pt x="42458" y="417355"/>
                </a:lnTo>
                <a:lnTo>
                  <a:pt x="27512" y="461036"/>
                </a:lnTo>
                <a:lnTo>
                  <a:pt x="15666" y="506039"/>
                </a:lnTo>
                <a:lnTo>
                  <a:pt x="7047" y="552235"/>
                </a:lnTo>
                <a:lnTo>
                  <a:pt x="1783" y="599497"/>
                </a:lnTo>
                <a:lnTo>
                  <a:pt x="0" y="647700"/>
                </a:lnTo>
                <a:lnTo>
                  <a:pt x="0" y="1904999"/>
                </a:lnTo>
                <a:lnTo>
                  <a:pt x="4038600" y="190499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04104" y="1975104"/>
            <a:ext cx="4052570" cy="1911350"/>
          </a:xfrm>
          <a:custGeom>
            <a:avLst/>
            <a:gdLst/>
            <a:ahLst/>
            <a:cxnLst/>
            <a:rect l="l" t="t" r="r" b="b"/>
            <a:pathLst>
              <a:path w="4052570" h="1911350">
                <a:moveTo>
                  <a:pt x="4052316" y="1911095"/>
                </a:moveTo>
                <a:lnTo>
                  <a:pt x="4052316" y="653796"/>
                </a:lnTo>
                <a:lnTo>
                  <a:pt x="4050792" y="620268"/>
                </a:lnTo>
                <a:lnTo>
                  <a:pt x="4044696" y="554736"/>
                </a:lnTo>
                <a:lnTo>
                  <a:pt x="4030980" y="490728"/>
                </a:lnTo>
                <a:lnTo>
                  <a:pt x="4012692" y="429768"/>
                </a:lnTo>
                <a:lnTo>
                  <a:pt x="3986784" y="370332"/>
                </a:lnTo>
                <a:lnTo>
                  <a:pt x="3957828" y="315468"/>
                </a:lnTo>
                <a:lnTo>
                  <a:pt x="3921252" y="263652"/>
                </a:lnTo>
                <a:lnTo>
                  <a:pt x="3881628" y="214884"/>
                </a:lnTo>
                <a:lnTo>
                  <a:pt x="3837432" y="170688"/>
                </a:lnTo>
                <a:lnTo>
                  <a:pt x="3788664" y="131064"/>
                </a:lnTo>
                <a:lnTo>
                  <a:pt x="3736848" y="94488"/>
                </a:lnTo>
                <a:lnTo>
                  <a:pt x="3681984" y="65532"/>
                </a:lnTo>
                <a:lnTo>
                  <a:pt x="3622548" y="39624"/>
                </a:lnTo>
                <a:lnTo>
                  <a:pt x="3561588" y="21336"/>
                </a:lnTo>
                <a:lnTo>
                  <a:pt x="3497580" y="7620"/>
                </a:lnTo>
                <a:lnTo>
                  <a:pt x="3464052" y="4572"/>
                </a:lnTo>
                <a:lnTo>
                  <a:pt x="3432048" y="1524"/>
                </a:lnTo>
                <a:lnTo>
                  <a:pt x="3398520" y="0"/>
                </a:lnTo>
                <a:lnTo>
                  <a:pt x="653796" y="0"/>
                </a:lnTo>
                <a:lnTo>
                  <a:pt x="620268" y="1524"/>
                </a:lnTo>
                <a:lnTo>
                  <a:pt x="588264" y="4572"/>
                </a:lnTo>
                <a:lnTo>
                  <a:pt x="554736" y="7620"/>
                </a:lnTo>
                <a:lnTo>
                  <a:pt x="490728" y="21336"/>
                </a:lnTo>
                <a:lnTo>
                  <a:pt x="429768" y="39624"/>
                </a:lnTo>
                <a:lnTo>
                  <a:pt x="370332" y="65532"/>
                </a:lnTo>
                <a:lnTo>
                  <a:pt x="315468" y="94488"/>
                </a:lnTo>
                <a:lnTo>
                  <a:pt x="263652" y="131064"/>
                </a:lnTo>
                <a:lnTo>
                  <a:pt x="214884" y="170688"/>
                </a:lnTo>
                <a:lnTo>
                  <a:pt x="170688" y="214884"/>
                </a:lnTo>
                <a:lnTo>
                  <a:pt x="131064" y="263652"/>
                </a:lnTo>
                <a:lnTo>
                  <a:pt x="94488" y="315468"/>
                </a:lnTo>
                <a:lnTo>
                  <a:pt x="65532" y="370332"/>
                </a:lnTo>
                <a:lnTo>
                  <a:pt x="39624" y="429768"/>
                </a:lnTo>
                <a:lnTo>
                  <a:pt x="21336" y="490728"/>
                </a:lnTo>
                <a:lnTo>
                  <a:pt x="7620" y="554736"/>
                </a:lnTo>
                <a:lnTo>
                  <a:pt x="1524" y="620268"/>
                </a:lnTo>
                <a:lnTo>
                  <a:pt x="0" y="653796"/>
                </a:lnTo>
                <a:lnTo>
                  <a:pt x="0" y="1911095"/>
                </a:lnTo>
                <a:lnTo>
                  <a:pt x="13716" y="1911095"/>
                </a:lnTo>
                <a:lnTo>
                  <a:pt x="13716" y="621792"/>
                </a:lnTo>
                <a:lnTo>
                  <a:pt x="16764" y="588264"/>
                </a:lnTo>
                <a:lnTo>
                  <a:pt x="16764" y="589788"/>
                </a:lnTo>
                <a:lnTo>
                  <a:pt x="19812" y="556260"/>
                </a:lnTo>
                <a:lnTo>
                  <a:pt x="19812" y="557784"/>
                </a:lnTo>
                <a:lnTo>
                  <a:pt x="33528" y="493776"/>
                </a:lnTo>
                <a:lnTo>
                  <a:pt x="51816" y="434340"/>
                </a:lnTo>
                <a:lnTo>
                  <a:pt x="76200" y="376428"/>
                </a:lnTo>
                <a:lnTo>
                  <a:pt x="106680" y="321564"/>
                </a:lnTo>
                <a:lnTo>
                  <a:pt x="121920" y="298011"/>
                </a:lnTo>
                <a:lnTo>
                  <a:pt x="121920" y="295656"/>
                </a:lnTo>
                <a:lnTo>
                  <a:pt x="140208" y="271272"/>
                </a:lnTo>
                <a:lnTo>
                  <a:pt x="179832" y="222504"/>
                </a:lnTo>
                <a:lnTo>
                  <a:pt x="179832" y="224028"/>
                </a:lnTo>
                <a:lnTo>
                  <a:pt x="201168" y="201168"/>
                </a:lnTo>
                <a:lnTo>
                  <a:pt x="222504" y="181254"/>
                </a:lnTo>
                <a:lnTo>
                  <a:pt x="222504" y="179832"/>
                </a:lnTo>
                <a:lnTo>
                  <a:pt x="271272" y="140208"/>
                </a:lnTo>
                <a:lnTo>
                  <a:pt x="295656" y="121920"/>
                </a:lnTo>
                <a:lnTo>
                  <a:pt x="295656" y="123444"/>
                </a:lnTo>
                <a:lnTo>
                  <a:pt x="321564" y="106680"/>
                </a:lnTo>
                <a:lnTo>
                  <a:pt x="376428" y="76200"/>
                </a:lnTo>
                <a:lnTo>
                  <a:pt x="434340" y="51816"/>
                </a:lnTo>
                <a:lnTo>
                  <a:pt x="493776" y="33528"/>
                </a:lnTo>
                <a:lnTo>
                  <a:pt x="556260" y="20102"/>
                </a:lnTo>
                <a:lnTo>
                  <a:pt x="556260" y="19812"/>
                </a:lnTo>
                <a:lnTo>
                  <a:pt x="588264" y="16902"/>
                </a:lnTo>
                <a:lnTo>
                  <a:pt x="588264" y="16764"/>
                </a:lnTo>
                <a:lnTo>
                  <a:pt x="621792" y="13716"/>
                </a:lnTo>
                <a:lnTo>
                  <a:pt x="3430524" y="13716"/>
                </a:lnTo>
                <a:lnTo>
                  <a:pt x="3464052" y="16764"/>
                </a:lnTo>
                <a:lnTo>
                  <a:pt x="3464052" y="16902"/>
                </a:lnTo>
                <a:lnTo>
                  <a:pt x="3496056" y="19812"/>
                </a:lnTo>
                <a:lnTo>
                  <a:pt x="3496056" y="20102"/>
                </a:lnTo>
                <a:lnTo>
                  <a:pt x="3526536" y="25908"/>
                </a:lnTo>
                <a:lnTo>
                  <a:pt x="3558540" y="33528"/>
                </a:lnTo>
                <a:lnTo>
                  <a:pt x="3617976" y="51816"/>
                </a:lnTo>
                <a:lnTo>
                  <a:pt x="3675888" y="76200"/>
                </a:lnTo>
                <a:lnTo>
                  <a:pt x="3730752" y="106680"/>
                </a:lnTo>
                <a:lnTo>
                  <a:pt x="3756660" y="123444"/>
                </a:lnTo>
                <a:lnTo>
                  <a:pt x="3756660" y="121920"/>
                </a:lnTo>
                <a:lnTo>
                  <a:pt x="3805428" y="160020"/>
                </a:lnTo>
                <a:lnTo>
                  <a:pt x="3851148" y="201168"/>
                </a:lnTo>
                <a:lnTo>
                  <a:pt x="3872484" y="224028"/>
                </a:lnTo>
                <a:lnTo>
                  <a:pt x="3872484" y="222504"/>
                </a:lnTo>
                <a:lnTo>
                  <a:pt x="3912108" y="271272"/>
                </a:lnTo>
                <a:lnTo>
                  <a:pt x="3930396" y="295656"/>
                </a:lnTo>
                <a:lnTo>
                  <a:pt x="3930396" y="298011"/>
                </a:lnTo>
                <a:lnTo>
                  <a:pt x="3945636" y="321564"/>
                </a:lnTo>
                <a:lnTo>
                  <a:pt x="3962400" y="348996"/>
                </a:lnTo>
                <a:lnTo>
                  <a:pt x="3962400" y="351739"/>
                </a:lnTo>
                <a:lnTo>
                  <a:pt x="3976116" y="376428"/>
                </a:lnTo>
                <a:lnTo>
                  <a:pt x="4000500" y="434340"/>
                </a:lnTo>
                <a:lnTo>
                  <a:pt x="4018788" y="493776"/>
                </a:lnTo>
                <a:lnTo>
                  <a:pt x="4030980" y="557784"/>
                </a:lnTo>
                <a:lnTo>
                  <a:pt x="4030980" y="556260"/>
                </a:lnTo>
                <a:lnTo>
                  <a:pt x="4035552" y="589788"/>
                </a:lnTo>
                <a:lnTo>
                  <a:pt x="4035552" y="588264"/>
                </a:lnTo>
                <a:lnTo>
                  <a:pt x="4038600" y="621792"/>
                </a:lnTo>
                <a:lnTo>
                  <a:pt x="4038600" y="1911095"/>
                </a:lnTo>
                <a:lnTo>
                  <a:pt x="4052316" y="1911095"/>
                </a:lnTo>
                <a:close/>
              </a:path>
              <a:path w="4052570" h="1911350">
                <a:moveTo>
                  <a:pt x="123444" y="295656"/>
                </a:moveTo>
                <a:lnTo>
                  <a:pt x="121920" y="295656"/>
                </a:lnTo>
                <a:lnTo>
                  <a:pt x="121920" y="298011"/>
                </a:lnTo>
                <a:lnTo>
                  <a:pt x="123444" y="295656"/>
                </a:lnTo>
                <a:close/>
              </a:path>
              <a:path w="4052570" h="1911350">
                <a:moveTo>
                  <a:pt x="224028" y="179832"/>
                </a:moveTo>
                <a:lnTo>
                  <a:pt x="222504" y="179832"/>
                </a:lnTo>
                <a:lnTo>
                  <a:pt x="222504" y="181254"/>
                </a:lnTo>
                <a:lnTo>
                  <a:pt x="224028" y="179832"/>
                </a:lnTo>
                <a:close/>
              </a:path>
              <a:path w="4052570" h="1911350">
                <a:moveTo>
                  <a:pt x="557784" y="19812"/>
                </a:moveTo>
                <a:lnTo>
                  <a:pt x="556260" y="19812"/>
                </a:lnTo>
                <a:lnTo>
                  <a:pt x="556260" y="20102"/>
                </a:lnTo>
                <a:lnTo>
                  <a:pt x="557784" y="19812"/>
                </a:lnTo>
                <a:close/>
              </a:path>
              <a:path w="4052570" h="1911350">
                <a:moveTo>
                  <a:pt x="589788" y="16764"/>
                </a:moveTo>
                <a:lnTo>
                  <a:pt x="588264" y="16764"/>
                </a:lnTo>
                <a:lnTo>
                  <a:pt x="588264" y="16902"/>
                </a:lnTo>
                <a:lnTo>
                  <a:pt x="589788" y="16764"/>
                </a:lnTo>
                <a:close/>
              </a:path>
              <a:path w="4052570" h="1911350">
                <a:moveTo>
                  <a:pt x="3464052" y="16902"/>
                </a:moveTo>
                <a:lnTo>
                  <a:pt x="3464052" y="16764"/>
                </a:lnTo>
                <a:lnTo>
                  <a:pt x="3462528" y="16764"/>
                </a:lnTo>
                <a:lnTo>
                  <a:pt x="3464052" y="16902"/>
                </a:lnTo>
                <a:close/>
              </a:path>
              <a:path w="4052570" h="1911350">
                <a:moveTo>
                  <a:pt x="3496056" y="20102"/>
                </a:moveTo>
                <a:lnTo>
                  <a:pt x="3496056" y="19812"/>
                </a:lnTo>
                <a:lnTo>
                  <a:pt x="3494532" y="19812"/>
                </a:lnTo>
                <a:lnTo>
                  <a:pt x="3496056" y="20102"/>
                </a:lnTo>
                <a:close/>
              </a:path>
              <a:path w="4052570" h="1911350">
                <a:moveTo>
                  <a:pt x="3930396" y="298011"/>
                </a:moveTo>
                <a:lnTo>
                  <a:pt x="3930396" y="295656"/>
                </a:lnTo>
                <a:lnTo>
                  <a:pt x="3928872" y="295656"/>
                </a:lnTo>
                <a:lnTo>
                  <a:pt x="3930396" y="298011"/>
                </a:lnTo>
                <a:close/>
              </a:path>
              <a:path w="4052570" h="1911350">
                <a:moveTo>
                  <a:pt x="3962400" y="351739"/>
                </a:moveTo>
                <a:lnTo>
                  <a:pt x="3962400" y="348996"/>
                </a:lnTo>
                <a:lnTo>
                  <a:pt x="3960876" y="348996"/>
                </a:lnTo>
                <a:lnTo>
                  <a:pt x="3962400" y="351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85800" y="1981200"/>
            <a:ext cx="4495800" cy="1905000"/>
          </a:xfrm>
          <a:custGeom>
            <a:avLst/>
            <a:gdLst/>
            <a:ahLst/>
            <a:cxnLst/>
            <a:rect l="l" t="t" r="r" b="b"/>
            <a:pathLst>
              <a:path w="4495800" h="1905000">
                <a:moveTo>
                  <a:pt x="4495800" y="1904999"/>
                </a:moveTo>
                <a:lnTo>
                  <a:pt x="4495800" y="661416"/>
                </a:lnTo>
                <a:lnTo>
                  <a:pt x="4494142" y="614124"/>
                </a:lnTo>
                <a:lnTo>
                  <a:pt x="4489242" y="567738"/>
                </a:lnTo>
                <a:lnTo>
                  <a:pt x="4481213" y="522371"/>
                </a:lnTo>
                <a:lnTo>
                  <a:pt x="4470167" y="478132"/>
                </a:lnTo>
                <a:lnTo>
                  <a:pt x="4456215" y="435133"/>
                </a:lnTo>
                <a:lnTo>
                  <a:pt x="4439470" y="393485"/>
                </a:lnTo>
                <a:lnTo>
                  <a:pt x="4420043" y="353300"/>
                </a:lnTo>
                <a:lnTo>
                  <a:pt x="4398047" y="314689"/>
                </a:lnTo>
                <a:lnTo>
                  <a:pt x="4373593" y="277762"/>
                </a:lnTo>
                <a:lnTo>
                  <a:pt x="4346794" y="242632"/>
                </a:lnTo>
                <a:lnTo>
                  <a:pt x="4317761" y="209409"/>
                </a:lnTo>
                <a:lnTo>
                  <a:pt x="4286607" y="178205"/>
                </a:lnTo>
                <a:lnTo>
                  <a:pt x="4253443" y="149130"/>
                </a:lnTo>
                <a:lnTo>
                  <a:pt x="4218381" y="122297"/>
                </a:lnTo>
                <a:lnTo>
                  <a:pt x="4181533" y="97816"/>
                </a:lnTo>
                <a:lnTo>
                  <a:pt x="4143012" y="75799"/>
                </a:lnTo>
                <a:lnTo>
                  <a:pt x="4102929" y="56356"/>
                </a:lnTo>
                <a:lnTo>
                  <a:pt x="4061397" y="39599"/>
                </a:lnTo>
                <a:lnTo>
                  <a:pt x="4018527" y="25640"/>
                </a:lnTo>
                <a:lnTo>
                  <a:pt x="3974431" y="14589"/>
                </a:lnTo>
                <a:lnTo>
                  <a:pt x="3929221" y="6558"/>
                </a:lnTo>
                <a:lnTo>
                  <a:pt x="3883009" y="1658"/>
                </a:lnTo>
                <a:lnTo>
                  <a:pt x="3835908" y="0"/>
                </a:lnTo>
                <a:lnTo>
                  <a:pt x="661416" y="0"/>
                </a:lnTo>
                <a:lnTo>
                  <a:pt x="614124" y="1658"/>
                </a:lnTo>
                <a:lnTo>
                  <a:pt x="567738" y="6558"/>
                </a:lnTo>
                <a:lnTo>
                  <a:pt x="522371" y="14589"/>
                </a:lnTo>
                <a:lnTo>
                  <a:pt x="478132" y="25640"/>
                </a:lnTo>
                <a:lnTo>
                  <a:pt x="435133" y="39599"/>
                </a:lnTo>
                <a:lnTo>
                  <a:pt x="393485" y="56356"/>
                </a:lnTo>
                <a:lnTo>
                  <a:pt x="353300" y="75799"/>
                </a:lnTo>
                <a:lnTo>
                  <a:pt x="314689" y="97816"/>
                </a:lnTo>
                <a:lnTo>
                  <a:pt x="277762" y="122297"/>
                </a:lnTo>
                <a:lnTo>
                  <a:pt x="242632" y="149130"/>
                </a:lnTo>
                <a:lnTo>
                  <a:pt x="209409" y="178205"/>
                </a:lnTo>
                <a:lnTo>
                  <a:pt x="178205" y="209409"/>
                </a:lnTo>
                <a:lnTo>
                  <a:pt x="149130" y="242632"/>
                </a:lnTo>
                <a:lnTo>
                  <a:pt x="122297" y="277762"/>
                </a:lnTo>
                <a:lnTo>
                  <a:pt x="97816" y="314689"/>
                </a:lnTo>
                <a:lnTo>
                  <a:pt x="75799" y="353300"/>
                </a:lnTo>
                <a:lnTo>
                  <a:pt x="56356" y="393485"/>
                </a:lnTo>
                <a:lnTo>
                  <a:pt x="39599" y="435133"/>
                </a:lnTo>
                <a:lnTo>
                  <a:pt x="25640" y="478132"/>
                </a:lnTo>
                <a:lnTo>
                  <a:pt x="14589" y="522371"/>
                </a:lnTo>
                <a:lnTo>
                  <a:pt x="6558" y="567738"/>
                </a:lnTo>
                <a:lnTo>
                  <a:pt x="1658" y="614124"/>
                </a:lnTo>
                <a:lnTo>
                  <a:pt x="0" y="661416"/>
                </a:lnTo>
                <a:lnTo>
                  <a:pt x="0" y="1904999"/>
                </a:lnTo>
                <a:lnTo>
                  <a:pt x="4495800" y="190499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79704" y="1975104"/>
            <a:ext cx="4509770" cy="1911350"/>
          </a:xfrm>
          <a:custGeom>
            <a:avLst/>
            <a:gdLst/>
            <a:ahLst/>
            <a:cxnLst/>
            <a:rect l="l" t="t" r="r" b="b"/>
            <a:pathLst>
              <a:path w="4509770" h="1911350">
                <a:moveTo>
                  <a:pt x="4509516" y="1911095"/>
                </a:moveTo>
                <a:lnTo>
                  <a:pt x="4509516" y="667512"/>
                </a:lnTo>
                <a:lnTo>
                  <a:pt x="4507992" y="632460"/>
                </a:lnTo>
                <a:lnTo>
                  <a:pt x="4501896" y="565404"/>
                </a:lnTo>
                <a:lnTo>
                  <a:pt x="4488180" y="499872"/>
                </a:lnTo>
                <a:lnTo>
                  <a:pt x="4468368" y="437388"/>
                </a:lnTo>
                <a:lnTo>
                  <a:pt x="4442460" y="377952"/>
                </a:lnTo>
                <a:lnTo>
                  <a:pt x="4395216" y="294132"/>
                </a:lnTo>
                <a:lnTo>
                  <a:pt x="4357116" y="243840"/>
                </a:lnTo>
                <a:lnTo>
                  <a:pt x="4312920" y="195072"/>
                </a:lnTo>
                <a:lnTo>
                  <a:pt x="4265676" y="152400"/>
                </a:lnTo>
                <a:lnTo>
                  <a:pt x="4215384" y="114300"/>
                </a:lnTo>
                <a:lnTo>
                  <a:pt x="4160520" y="80772"/>
                </a:lnTo>
                <a:lnTo>
                  <a:pt x="4101084" y="53340"/>
                </a:lnTo>
                <a:lnTo>
                  <a:pt x="4072128" y="41148"/>
                </a:lnTo>
                <a:lnTo>
                  <a:pt x="4009644" y="21336"/>
                </a:lnTo>
                <a:lnTo>
                  <a:pt x="3944112" y="7620"/>
                </a:lnTo>
                <a:lnTo>
                  <a:pt x="3877056" y="1524"/>
                </a:lnTo>
                <a:lnTo>
                  <a:pt x="3842004" y="0"/>
                </a:lnTo>
                <a:lnTo>
                  <a:pt x="667512" y="0"/>
                </a:lnTo>
                <a:lnTo>
                  <a:pt x="565404" y="7620"/>
                </a:lnTo>
                <a:lnTo>
                  <a:pt x="499872" y="21336"/>
                </a:lnTo>
                <a:lnTo>
                  <a:pt x="437388" y="41148"/>
                </a:lnTo>
                <a:lnTo>
                  <a:pt x="408432" y="53340"/>
                </a:lnTo>
                <a:lnTo>
                  <a:pt x="377952" y="65532"/>
                </a:lnTo>
                <a:lnTo>
                  <a:pt x="294132" y="114300"/>
                </a:lnTo>
                <a:lnTo>
                  <a:pt x="243840" y="152400"/>
                </a:lnTo>
                <a:lnTo>
                  <a:pt x="195072" y="195072"/>
                </a:lnTo>
                <a:lnTo>
                  <a:pt x="152400" y="243840"/>
                </a:lnTo>
                <a:lnTo>
                  <a:pt x="114300" y="294132"/>
                </a:lnTo>
                <a:lnTo>
                  <a:pt x="80772" y="348996"/>
                </a:lnTo>
                <a:lnTo>
                  <a:pt x="53340" y="408432"/>
                </a:lnTo>
                <a:lnTo>
                  <a:pt x="41148" y="437388"/>
                </a:lnTo>
                <a:lnTo>
                  <a:pt x="21336" y="499872"/>
                </a:lnTo>
                <a:lnTo>
                  <a:pt x="7620" y="565404"/>
                </a:lnTo>
                <a:lnTo>
                  <a:pt x="1524" y="632460"/>
                </a:lnTo>
                <a:lnTo>
                  <a:pt x="0" y="667512"/>
                </a:lnTo>
                <a:lnTo>
                  <a:pt x="0" y="1911095"/>
                </a:lnTo>
                <a:lnTo>
                  <a:pt x="13716" y="1911095"/>
                </a:lnTo>
                <a:lnTo>
                  <a:pt x="13716" y="633984"/>
                </a:lnTo>
                <a:lnTo>
                  <a:pt x="16764" y="600456"/>
                </a:lnTo>
                <a:lnTo>
                  <a:pt x="21336" y="566928"/>
                </a:lnTo>
                <a:lnTo>
                  <a:pt x="21336" y="568452"/>
                </a:lnTo>
                <a:lnTo>
                  <a:pt x="25908" y="534924"/>
                </a:lnTo>
                <a:lnTo>
                  <a:pt x="33528" y="502920"/>
                </a:lnTo>
                <a:lnTo>
                  <a:pt x="33528" y="504444"/>
                </a:lnTo>
                <a:lnTo>
                  <a:pt x="42672" y="472440"/>
                </a:lnTo>
                <a:lnTo>
                  <a:pt x="64008" y="413004"/>
                </a:lnTo>
                <a:lnTo>
                  <a:pt x="91440" y="355092"/>
                </a:lnTo>
                <a:lnTo>
                  <a:pt x="124968" y="301752"/>
                </a:lnTo>
                <a:lnTo>
                  <a:pt x="182880" y="227076"/>
                </a:lnTo>
                <a:lnTo>
                  <a:pt x="227076" y="182880"/>
                </a:lnTo>
                <a:lnTo>
                  <a:pt x="275844" y="143256"/>
                </a:lnTo>
                <a:lnTo>
                  <a:pt x="327660" y="108204"/>
                </a:lnTo>
                <a:lnTo>
                  <a:pt x="413004" y="64008"/>
                </a:lnTo>
                <a:lnTo>
                  <a:pt x="472440" y="42672"/>
                </a:lnTo>
                <a:lnTo>
                  <a:pt x="502920" y="33963"/>
                </a:lnTo>
                <a:lnTo>
                  <a:pt x="502920" y="33528"/>
                </a:lnTo>
                <a:lnTo>
                  <a:pt x="534924" y="25908"/>
                </a:lnTo>
                <a:lnTo>
                  <a:pt x="566928" y="21543"/>
                </a:lnTo>
                <a:lnTo>
                  <a:pt x="566928" y="21336"/>
                </a:lnTo>
                <a:lnTo>
                  <a:pt x="600456" y="16764"/>
                </a:lnTo>
                <a:lnTo>
                  <a:pt x="633984" y="13716"/>
                </a:lnTo>
                <a:lnTo>
                  <a:pt x="3875532" y="13716"/>
                </a:lnTo>
                <a:lnTo>
                  <a:pt x="3909060" y="16764"/>
                </a:lnTo>
                <a:lnTo>
                  <a:pt x="3942588" y="21336"/>
                </a:lnTo>
                <a:lnTo>
                  <a:pt x="3942588" y="21543"/>
                </a:lnTo>
                <a:lnTo>
                  <a:pt x="3974592" y="25908"/>
                </a:lnTo>
                <a:lnTo>
                  <a:pt x="4006596" y="33528"/>
                </a:lnTo>
                <a:lnTo>
                  <a:pt x="4006596" y="33963"/>
                </a:lnTo>
                <a:lnTo>
                  <a:pt x="4037076" y="42672"/>
                </a:lnTo>
                <a:lnTo>
                  <a:pt x="4096512" y="64008"/>
                </a:lnTo>
                <a:lnTo>
                  <a:pt x="4154424" y="91440"/>
                </a:lnTo>
                <a:lnTo>
                  <a:pt x="4207764" y="124968"/>
                </a:lnTo>
                <a:lnTo>
                  <a:pt x="4282440" y="182880"/>
                </a:lnTo>
                <a:lnTo>
                  <a:pt x="4326636" y="227076"/>
                </a:lnTo>
                <a:lnTo>
                  <a:pt x="4366260" y="275844"/>
                </a:lnTo>
                <a:lnTo>
                  <a:pt x="4401312" y="327660"/>
                </a:lnTo>
                <a:lnTo>
                  <a:pt x="4418076" y="355092"/>
                </a:lnTo>
                <a:lnTo>
                  <a:pt x="4418076" y="357987"/>
                </a:lnTo>
                <a:lnTo>
                  <a:pt x="4431792" y="384048"/>
                </a:lnTo>
                <a:lnTo>
                  <a:pt x="4445508" y="413004"/>
                </a:lnTo>
                <a:lnTo>
                  <a:pt x="4456176" y="441960"/>
                </a:lnTo>
                <a:lnTo>
                  <a:pt x="4466844" y="472440"/>
                </a:lnTo>
                <a:lnTo>
                  <a:pt x="4475988" y="504444"/>
                </a:lnTo>
                <a:lnTo>
                  <a:pt x="4475988" y="502920"/>
                </a:lnTo>
                <a:lnTo>
                  <a:pt x="4483608" y="534924"/>
                </a:lnTo>
                <a:lnTo>
                  <a:pt x="4488180" y="568452"/>
                </a:lnTo>
                <a:lnTo>
                  <a:pt x="4488180" y="566928"/>
                </a:lnTo>
                <a:lnTo>
                  <a:pt x="4492752" y="600456"/>
                </a:lnTo>
                <a:lnTo>
                  <a:pt x="4495800" y="633984"/>
                </a:lnTo>
                <a:lnTo>
                  <a:pt x="4495800" y="1911095"/>
                </a:lnTo>
                <a:lnTo>
                  <a:pt x="4509516" y="1911095"/>
                </a:lnTo>
                <a:close/>
              </a:path>
              <a:path w="4509770" h="1911350">
                <a:moveTo>
                  <a:pt x="504444" y="33528"/>
                </a:moveTo>
                <a:lnTo>
                  <a:pt x="502920" y="33528"/>
                </a:lnTo>
                <a:lnTo>
                  <a:pt x="502920" y="33963"/>
                </a:lnTo>
                <a:lnTo>
                  <a:pt x="504444" y="33528"/>
                </a:lnTo>
                <a:close/>
              </a:path>
              <a:path w="4509770" h="1911350">
                <a:moveTo>
                  <a:pt x="568452" y="21336"/>
                </a:moveTo>
                <a:lnTo>
                  <a:pt x="566928" y="21336"/>
                </a:lnTo>
                <a:lnTo>
                  <a:pt x="566928" y="21543"/>
                </a:lnTo>
                <a:lnTo>
                  <a:pt x="568452" y="21336"/>
                </a:lnTo>
                <a:close/>
              </a:path>
              <a:path w="4509770" h="1911350">
                <a:moveTo>
                  <a:pt x="3942588" y="21543"/>
                </a:moveTo>
                <a:lnTo>
                  <a:pt x="3942588" y="21336"/>
                </a:lnTo>
                <a:lnTo>
                  <a:pt x="3941064" y="21336"/>
                </a:lnTo>
                <a:lnTo>
                  <a:pt x="3942588" y="21543"/>
                </a:lnTo>
                <a:close/>
              </a:path>
              <a:path w="4509770" h="1911350">
                <a:moveTo>
                  <a:pt x="4006596" y="33963"/>
                </a:moveTo>
                <a:lnTo>
                  <a:pt x="4006596" y="33528"/>
                </a:lnTo>
                <a:lnTo>
                  <a:pt x="4005072" y="33528"/>
                </a:lnTo>
                <a:lnTo>
                  <a:pt x="4006596" y="33963"/>
                </a:lnTo>
                <a:close/>
              </a:path>
              <a:path w="4509770" h="1911350">
                <a:moveTo>
                  <a:pt x="4418076" y="357987"/>
                </a:moveTo>
                <a:lnTo>
                  <a:pt x="4418076" y="355092"/>
                </a:lnTo>
                <a:lnTo>
                  <a:pt x="4416552" y="355092"/>
                </a:lnTo>
                <a:lnTo>
                  <a:pt x="4418076" y="357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86200"/>
            <a:ext cx="9143999" cy="342899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410200" y="3886199"/>
            <a:ext cx="4038600" cy="1981200"/>
          </a:xfrm>
          <a:custGeom>
            <a:avLst/>
            <a:gdLst/>
            <a:ahLst/>
            <a:cxnLst/>
            <a:rect l="l" t="t" r="r" b="b"/>
            <a:pathLst>
              <a:path w="4038600" h="1981200">
                <a:moveTo>
                  <a:pt x="4038599" y="1333500"/>
                </a:moveTo>
                <a:lnTo>
                  <a:pt x="4038599" y="0"/>
                </a:lnTo>
                <a:lnTo>
                  <a:pt x="0" y="0"/>
                </a:lnTo>
                <a:lnTo>
                  <a:pt x="0" y="1333500"/>
                </a:lnTo>
                <a:lnTo>
                  <a:pt x="1783" y="1381891"/>
                </a:lnTo>
                <a:lnTo>
                  <a:pt x="7047" y="1429308"/>
                </a:lnTo>
                <a:lnTo>
                  <a:pt x="15666" y="1475626"/>
                </a:lnTo>
                <a:lnTo>
                  <a:pt x="27512" y="1520719"/>
                </a:lnTo>
                <a:lnTo>
                  <a:pt x="42458" y="1564465"/>
                </a:lnTo>
                <a:lnTo>
                  <a:pt x="60377" y="1606738"/>
                </a:lnTo>
                <a:lnTo>
                  <a:pt x="81142" y="1647413"/>
                </a:lnTo>
                <a:lnTo>
                  <a:pt x="104625" y="1686367"/>
                </a:lnTo>
                <a:lnTo>
                  <a:pt x="130701" y="1723474"/>
                </a:lnTo>
                <a:lnTo>
                  <a:pt x="159241" y="1758611"/>
                </a:lnTo>
                <a:lnTo>
                  <a:pt x="190118" y="1791652"/>
                </a:lnTo>
                <a:lnTo>
                  <a:pt x="223207" y="1822474"/>
                </a:lnTo>
                <a:lnTo>
                  <a:pt x="258378" y="1850951"/>
                </a:lnTo>
                <a:lnTo>
                  <a:pt x="295505" y="1876959"/>
                </a:lnTo>
                <a:lnTo>
                  <a:pt x="334462" y="1900373"/>
                </a:lnTo>
                <a:lnTo>
                  <a:pt x="375121" y="1921070"/>
                </a:lnTo>
                <a:lnTo>
                  <a:pt x="417355" y="1938924"/>
                </a:lnTo>
                <a:lnTo>
                  <a:pt x="461036" y="1953811"/>
                </a:lnTo>
                <a:lnTo>
                  <a:pt x="506039" y="1965607"/>
                </a:lnTo>
                <a:lnTo>
                  <a:pt x="552235" y="1974187"/>
                </a:lnTo>
                <a:lnTo>
                  <a:pt x="599497" y="1979426"/>
                </a:lnTo>
                <a:lnTo>
                  <a:pt x="647699" y="1981200"/>
                </a:lnTo>
                <a:lnTo>
                  <a:pt x="3390899" y="1981200"/>
                </a:lnTo>
                <a:lnTo>
                  <a:pt x="3439291" y="1979426"/>
                </a:lnTo>
                <a:lnTo>
                  <a:pt x="3486708" y="1974187"/>
                </a:lnTo>
                <a:lnTo>
                  <a:pt x="3533025" y="1965607"/>
                </a:lnTo>
                <a:lnTo>
                  <a:pt x="3578119" y="1953811"/>
                </a:lnTo>
                <a:lnTo>
                  <a:pt x="3621865" y="1938924"/>
                </a:lnTo>
                <a:lnTo>
                  <a:pt x="3664137" y="1921070"/>
                </a:lnTo>
                <a:lnTo>
                  <a:pt x="3704813" y="1900373"/>
                </a:lnTo>
                <a:lnTo>
                  <a:pt x="3743767" y="1876959"/>
                </a:lnTo>
                <a:lnTo>
                  <a:pt x="3780874" y="1850951"/>
                </a:lnTo>
                <a:lnTo>
                  <a:pt x="3816011" y="1822474"/>
                </a:lnTo>
                <a:lnTo>
                  <a:pt x="3849052" y="1791652"/>
                </a:lnTo>
                <a:lnTo>
                  <a:pt x="3879873" y="1758611"/>
                </a:lnTo>
                <a:lnTo>
                  <a:pt x="3908350" y="1723474"/>
                </a:lnTo>
                <a:lnTo>
                  <a:pt x="3934358" y="1686367"/>
                </a:lnTo>
                <a:lnTo>
                  <a:pt x="3957773" y="1647413"/>
                </a:lnTo>
                <a:lnTo>
                  <a:pt x="3978470" y="1606738"/>
                </a:lnTo>
                <a:lnTo>
                  <a:pt x="3996324" y="1564465"/>
                </a:lnTo>
                <a:lnTo>
                  <a:pt x="4011211" y="1520719"/>
                </a:lnTo>
                <a:lnTo>
                  <a:pt x="4023007" y="1475626"/>
                </a:lnTo>
                <a:lnTo>
                  <a:pt x="4031586" y="1429308"/>
                </a:lnTo>
                <a:lnTo>
                  <a:pt x="4036825" y="1381891"/>
                </a:lnTo>
                <a:lnTo>
                  <a:pt x="4038599" y="133350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404104" y="3886199"/>
            <a:ext cx="4052570" cy="1988820"/>
          </a:xfrm>
          <a:custGeom>
            <a:avLst/>
            <a:gdLst/>
            <a:ahLst/>
            <a:cxnLst/>
            <a:rect l="l" t="t" r="r" b="b"/>
            <a:pathLst>
              <a:path w="4052570" h="1988820">
                <a:moveTo>
                  <a:pt x="123444" y="1693164"/>
                </a:moveTo>
                <a:lnTo>
                  <a:pt x="89916" y="1639824"/>
                </a:lnTo>
                <a:lnTo>
                  <a:pt x="51816" y="1554480"/>
                </a:lnTo>
                <a:lnTo>
                  <a:pt x="33528" y="1495044"/>
                </a:lnTo>
                <a:lnTo>
                  <a:pt x="19812" y="1431036"/>
                </a:lnTo>
                <a:lnTo>
                  <a:pt x="19812" y="1432560"/>
                </a:lnTo>
                <a:lnTo>
                  <a:pt x="16764" y="1399032"/>
                </a:lnTo>
                <a:lnTo>
                  <a:pt x="16764" y="1400556"/>
                </a:lnTo>
                <a:lnTo>
                  <a:pt x="13716" y="1367028"/>
                </a:lnTo>
                <a:lnTo>
                  <a:pt x="13716" y="0"/>
                </a:lnTo>
                <a:lnTo>
                  <a:pt x="0" y="0"/>
                </a:lnTo>
                <a:lnTo>
                  <a:pt x="0" y="1335024"/>
                </a:lnTo>
                <a:lnTo>
                  <a:pt x="1524" y="1368552"/>
                </a:lnTo>
                <a:lnTo>
                  <a:pt x="7620" y="1434084"/>
                </a:lnTo>
                <a:lnTo>
                  <a:pt x="21336" y="1498092"/>
                </a:lnTo>
                <a:lnTo>
                  <a:pt x="39624" y="1559052"/>
                </a:lnTo>
                <a:lnTo>
                  <a:pt x="65532" y="1618488"/>
                </a:lnTo>
                <a:lnTo>
                  <a:pt x="94488" y="1673352"/>
                </a:lnTo>
                <a:lnTo>
                  <a:pt x="121920" y="1712214"/>
                </a:lnTo>
                <a:lnTo>
                  <a:pt x="121920" y="1693164"/>
                </a:lnTo>
                <a:lnTo>
                  <a:pt x="123444" y="1693164"/>
                </a:lnTo>
                <a:close/>
              </a:path>
              <a:path w="4052570" h="1988820">
                <a:moveTo>
                  <a:pt x="224028" y="1808988"/>
                </a:moveTo>
                <a:lnTo>
                  <a:pt x="179832" y="1764792"/>
                </a:lnTo>
                <a:lnTo>
                  <a:pt x="140208" y="1717548"/>
                </a:lnTo>
                <a:lnTo>
                  <a:pt x="121920" y="1693164"/>
                </a:lnTo>
                <a:lnTo>
                  <a:pt x="121920" y="1712214"/>
                </a:lnTo>
                <a:lnTo>
                  <a:pt x="149352" y="1749552"/>
                </a:lnTo>
                <a:lnTo>
                  <a:pt x="192024" y="1796796"/>
                </a:lnTo>
                <a:lnTo>
                  <a:pt x="222504" y="1824799"/>
                </a:lnTo>
                <a:lnTo>
                  <a:pt x="222504" y="1808988"/>
                </a:lnTo>
                <a:lnTo>
                  <a:pt x="224028" y="1808988"/>
                </a:lnTo>
                <a:close/>
              </a:path>
              <a:path w="4052570" h="1988820">
                <a:moveTo>
                  <a:pt x="557784" y="1967484"/>
                </a:moveTo>
                <a:lnTo>
                  <a:pt x="493776" y="1955292"/>
                </a:lnTo>
                <a:lnTo>
                  <a:pt x="434340" y="1937004"/>
                </a:lnTo>
                <a:lnTo>
                  <a:pt x="376428" y="1912620"/>
                </a:lnTo>
                <a:lnTo>
                  <a:pt x="348996" y="1897380"/>
                </a:lnTo>
                <a:lnTo>
                  <a:pt x="348996" y="1898904"/>
                </a:lnTo>
                <a:lnTo>
                  <a:pt x="321564" y="1882140"/>
                </a:lnTo>
                <a:lnTo>
                  <a:pt x="295656" y="1865376"/>
                </a:lnTo>
                <a:lnTo>
                  <a:pt x="295656" y="1866900"/>
                </a:lnTo>
                <a:lnTo>
                  <a:pt x="271272" y="1848612"/>
                </a:lnTo>
                <a:lnTo>
                  <a:pt x="222504" y="1808988"/>
                </a:lnTo>
                <a:lnTo>
                  <a:pt x="222504" y="1824799"/>
                </a:lnTo>
                <a:lnTo>
                  <a:pt x="263652" y="1857756"/>
                </a:lnTo>
                <a:lnTo>
                  <a:pt x="315468" y="1894332"/>
                </a:lnTo>
                <a:lnTo>
                  <a:pt x="370332" y="1923288"/>
                </a:lnTo>
                <a:lnTo>
                  <a:pt x="429768" y="1949196"/>
                </a:lnTo>
                <a:lnTo>
                  <a:pt x="490728" y="1967484"/>
                </a:lnTo>
                <a:lnTo>
                  <a:pt x="554736" y="1981200"/>
                </a:lnTo>
                <a:lnTo>
                  <a:pt x="556260" y="1981338"/>
                </a:lnTo>
                <a:lnTo>
                  <a:pt x="556260" y="1967484"/>
                </a:lnTo>
                <a:lnTo>
                  <a:pt x="557784" y="1967484"/>
                </a:lnTo>
                <a:close/>
              </a:path>
              <a:path w="4052570" h="1988820">
                <a:moveTo>
                  <a:pt x="589788" y="1972056"/>
                </a:moveTo>
                <a:lnTo>
                  <a:pt x="556260" y="1967484"/>
                </a:lnTo>
                <a:lnTo>
                  <a:pt x="556260" y="1981338"/>
                </a:lnTo>
                <a:lnTo>
                  <a:pt x="588264" y="1984248"/>
                </a:lnTo>
                <a:lnTo>
                  <a:pt x="588264" y="1972056"/>
                </a:lnTo>
                <a:lnTo>
                  <a:pt x="589788" y="1972056"/>
                </a:lnTo>
                <a:close/>
              </a:path>
              <a:path w="4052570" h="1988820">
                <a:moveTo>
                  <a:pt x="3464052" y="1984248"/>
                </a:moveTo>
                <a:lnTo>
                  <a:pt x="3464052" y="1972056"/>
                </a:lnTo>
                <a:lnTo>
                  <a:pt x="3430524" y="1975104"/>
                </a:lnTo>
                <a:lnTo>
                  <a:pt x="621792" y="1975104"/>
                </a:lnTo>
                <a:lnTo>
                  <a:pt x="588264" y="1972056"/>
                </a:lnTo>
                <a:lnTo>
                  <a:pt x="588264" y="1984248"/>
                </a:lnTo>
                <a:lnTo>
                  <a:pt x="620268" y="1987296"/>
                </a:lnTo>
                <a:lnTo>
                  <a:pt x="653796" y="1988820"/>
                </a:lnTo>
                <a:lnTo>
                  <a:pt x="3398520" y="1988820"/>
                </a:lnTo>
                <a:lnTo>
                  <a:pt x="3432048" y="1987296"/>
                </a:lnTo>
                <a:lnTo>
                  <a:pt x="3464052" y="1984248"/>
                </a:lnTo>
                <a:close/>
              </a:path>
              <a:path w="4052570" h="1988820">
                <a:moveTo>
                  <a:pt x="3496056" y="1981338"/>
                </a:moveTo>
                <a:lnTo>
                  <a:pt x="3496056" y="1967484"/>
                </a:lnTo>
                <a:lnTo>
                  <a:pt x="3462528" y="1972056"/>
                </a:lnTo>
                <a:lnTo>
                  <a:pt x="3464052" y="1972056"/>
                </a:lnTo>
                <a:lnTo>
                  <a:pt x="3464052" y="1984248"/>
                </a:lnTo>
                <a:lnTo>
                  <a:pt x="3496056" y="1981338"/>
                </a:lnTo>
                <a:close/>
              </a:path>
              <a:path w="4052570" h="1988820">
                <a:moveTo>
                  <a:pt x="3930396" y="1712214"/>
                </a:moveTo>
                <a:lnTo>
                  <a:pt x="3930396" y="1693164"/>
                </a:lnTo>
                <a:lnTo>
                  <a:pt x="3912108" y="1717548"/>
                </a:lnTo>
                <a:lnTo>
                  <a:pt x="3892296" y="1741932"/>
                </a:lnTo>
                <a:lnTo>
                  <a:pt x="3851148" y="1787652"/>
                </a:lnTo>
                <a:lnTo>
                  <a:pt x="3805428" y="1828800"/>
                </a:lnTo>
                <a:lnTo>
                  <a:pt x="3756660" y="1866900"/>
                </a:lnTo>
                <a:lnTo>
                  <a:pt x="3756660" y="1865376"/>
                </a:lnTo>
                <a:lnTo>
                  <a:pt x="3730752" y="1882140"/>
                </a:lnTo>
                <a:lnTo>
                  <a:pt x="3703320" y="1898904"/>
                </a:lnTo>
                <a:lnTo>
                  <a:pt x="3703320" y="1897380"/>
                </a:lnTo>
                <a:lnTo>
                  <a:pt x="3675888" y="1912620"/>
                </a:lnTo>
                <a:lnTo>
                  <a:pt x="3617976" y="1937004"/>
                </a:lnTo>
                <a:lnTo>
                  <a:pt x="3558540" y="1955292"/>
                </a:lnTo>
                <a:lnTo>
                  <a:pt x="3494532" y="1967484"/>
                </a:lnTo>
                <a:lnTo>
                  <a:pt x="3496056" y="1967484"/>
                </a:lnTo>
                <a:lnTo>
                  <a:pt x="3496056" y="1981338"/>
                </a:lnTo>
                <a:lnTo>
                  <a:pt x="3497580" y="1981200"/>
                </a:lnTo>
                <a:lnTo>
                  <a:pt x="3561588" y="1967484"/>
                </a:lnTo>
                <a:lnTo>
                  <a:pt x="3622548" y="1949196"/>
                </a:lnTo>
                <a:lnTo>
                  <a:pt x="3681984" y="1923288"/>
                </a:lnTo>
                <a:lnTo>
                  <a:pt x="3736848" y="1894332"/>
                </a:lnTo>
                <a:lnTo>
                  <a:pt x="3788664" y="1857756"/>
                </a:lnTo>
                <a:lnTo>
                  <a:pt x="3837432" y="1818132"/>
                </a:lnTo>
                <a:lnTo>
                  <a:pt x="3881628" y="1773936"/>
                </a:lnTo>
                <a:lnTo>
                  <a:pt x="3921252" y="1725168"/>
                </a:lnTo>
                <a:lnTo>
                  <a:pt x="3930396" y="1712214"/>
                </a:lnTo>
                <a:close/>
              </a:path>
              <a:path w="4052570" h="1988820">
                <a:moveTo>
                  <a:pt x="3962400" y="1665122"/>
                </a:moveTo>
                <a:lnTo>
                  <a:pt x="3962400" y="1639824"/>
                </a:lnTo>
                <a:lnTo>
                  <a:pt x="3945636" y="1667256"/>
                </a:lnTo>
                <a:lnTo>
                  <a:pt x="3928872" y="1693164"/>
                </a:lnTo>
                <a:lnTo>
                  <a:pt x="3930396" y="1693164"/>
                </a:lnTo>
                <a:lnTo>
                  <a:pt x="3930396" y="1712214"/>
                </a:lnTo>
                <a:lnTo>
                  <a:pt x="3957828" y="1673352"/>
                </a:lnTo>
                <a:lnTo>
                  <a:pt x="3962400" y="1665122"/>
                </a:lnTo>
                <a:close/>
              </a:path>
              <a:path w="4052570" h="1988820">
                <a:moveTo>
                  <a:pt x="4052316" y="1335024"/>
                </a:moveTo>
                <a:lnTo>
                  <a:pt x="4052316" y="0"/>
                </a:lnTo>
                <a:lnTo>
                  <a:pt x="4038600" y="0"/>
                </a:lnTo>
                <a:lnTo>
                  <a:pt x="4038600" y="1367028"/>
                </a:lnTo>
                <a:lnTo>
                  <a:pt x="4035552" y="1400556"/>
                </a:lnTo>
                <a:lnTo>
                  <a:pt x="4035552" y="1399032"/>
                </a:lnTo>
                <a:lnTo>
                  <a:pt x="4030980" y="1432560"/>
                </a:lnTo>
                <a:lnTo>
                  <a:pt x="4030980" y="1431036"/>
                </a:lnTo>
                <a:lnTo>
                  <a:pt x="4018788" y="1495044"/>
                </a:lnTo>
                <a:lnTo>
                  <a:pt x="4000500" y="1554480"/>
                </a:lnTo>
                <a:lnTo>
                  <a:pt x="3976116" y="1612392"/>
                </a:lnTo>
                <a:lnTo>
                  <a:pt x="3960876" y="1639824"/>
                </a:lnTo>
                <a:lnTo>
                  <a:pt x="3962400" y="1639824"/>
                </a:lnTo>
                <a:lnTo>
                  <a:pt x="3962400" y="1665122"/>
                </a:lnTo>
                <a:lnTo>
                  <a:pt x="3973068" y="1645920"/>
                </a:lnTo>
                <a:lnTo>
                  <a:pt x="4000500" y="1589532"/>
                </a:lnTo>
                <a:lnTo>
                  <a:pt x="4030980" y="1498092"/>
                </a:lnTo>
                <a:lnTo>
                  <a:pt x="4044696" y="1434084"/>
                </a:lnTo>
                <a:lnTo>
                  <a:pt x="4050792" y="1368552"/>
                </a:lnTo>
                <a:lnTo>
                  <a:pt x="4052316" y="1335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85799" y="3886199"/>
            <a:ext cx="4495800" cy="2057400"/>
          </a:xfrm>
          <a:custGeom>
            <a:avLst/>
            <a:gdLst/>
            <a:ahLst/>
            <a:cxnLst/>
            <a:rect l="l" t="t" r="r" b="b"/>
            <a:pathLst>
              <a:path w="4495800" h="2057400">
                <a:moveTo>
                  <a:pt x="4495799" y="1397508"/>
                </a:moveTo>
                <a:lnTo>
                  <a:pt x="4495799" y="0"/>
                </a:lnTo>
                <a:lnTo>
                  <a:pt x="0" y="0"/>
                </a:lnTo>
                <a:lnTo>
                  <a:pt x="0" y="1397508"/>
                </a:lnTo>
                <a:lnTo>
                  <a:pt x="1658" y="1444609"/>
                </a:lnTo>
                <a:lnTo>
                  <a:pt x="6558" y="1490821"/>
                </a:lnTo>
                <a:lnTo>
                  <a:pt x="14589" y="1536031"/>
                </a:lnTo>
                <a:lnTo>
                  <a:pt x="25640" y="1580127"/>
                </a:lnTo>
                <a:lnTo>
                  <a:pt x="39599" y="1622997"/>
                </a:lnTo>
                <a:lnTo>
                  <a:pt x="56356" y="1664530"/>
                </a:lnTo>
                <a:lnTo>
                  <a:pt x="75799" y="1704612"/>
                </a:lnTo>
                <a:lnTo>
                  <a:pt x="97816" y="1743134"/>
                </a:lnTo>
                <a:lnTo>
                  <a:pt x="122297" y="1779981"/>
                </a:lnTo>
                <a:lnTo>
                  <a:pt x="149130" y="1815043"/>
                </a:lnTo>
                <a:lnTo>
                  <a:pt x="178205" y="1848207"/>
                </a:lnTo>
                <a:lnTo>
                  <a:pt x="209409" y="1879361"/>
                </a:lnTo>
                <a:lnTo>
                  <a:pt x="242632" y="1908394"/>
                </a:lnTo>
                <a:lnTo>
                  <a:pt x="277762" y="1935194"/>
                </a:lnTo>
                <a:lnTo>
                  <a:pt x="314689" y="1959647"/>
                </a:lnTo>
                <a:lnTo>
                  <a:pt x="353300" y="1981644"/>
                </a:lnTo>
                <a:lnTo>
                  <a:pt x="393485" y="2001070"/>
                </a:lnTo>
                <a:lnTo>
                  <a:pt x="435133" y="2017816"/>
                </a:lnTo>
                <a:lnTo>
                  <a:pt x="478132" y="2031767"/>
                </a:lnTo>
                <a:lnTo>
                  <a:pt x="522371" y="2042814"/>
                </a:lnTo>
                <a:lnTo>
                  <a:pt x="567738" y="2050842"/>
                </a:lnTo>
                <a:lnTo>
                  <a:pt x="614124" y="2055742"/>
                </a:lnTo>
                <a:lnTo>
                  <a:pt x="661415" y="2057400"/>
                </a:lnTo>
                <a:lnTo>
                  <a:pt x="3835907" y="2057400"/>
                </a:lnTo>
                <a:lnTo>
                  <a:pt x="3883009" y="2055742"/>
                </a:lnTo>
                <a:lnTo>
                  <a:pt x="3929221" y="2050842"/>
                </a:lnTo>
                <a:lnTo>
                  <a:pt x="3974430" y="2042814"/>
                </a:lnTo>
                <a:lnTo>
                  <a:pt x="4018526" y="2031767"/>
                </a:lnTo>
                <a:lnTo>
                  <a:pt x="4061397" y="2017816"/>
                </a:lnTo>
                <a:lnTo>
                  <a:pt x="4102929" y="2001070"/>
                </a:lnTo>
                <a:lnTo>
                  <a:pt x="4143012" y="1981644"/>
                </a:lnTo>
                <a:lnTo>
                  <a:pt x="4181533" y="1959647"/>
                </a:lnTo>
                <a:lnTo>
                  <a:pt x="4218381" y="1935194"/>
                </a:lnTo>
                <a:lnTo>
                  <a:pt x="4253442" y="1908394"/>
                </a:lnTo>
                <a:lnTo>
                  <a:pt x="4286606" y="1879361"/>
                </a:lnTo>
                <a:lnTo>
                  <a:pt x="4317761" y="1848207"/>
                </a:lnTo>
                <a:lnTo>
                  <a:pt x="4346794" y="1815043"/>
                </a:lnTo>
                <a:lnTo>
                  <a:pt x="4373593" y="1779981"/>
                </a:lnTo>
                <a:lnTo>
                  <a:pt x="4398047" y="1743134"/>
                </a:lnTo>
                <a:lnTo>
                  <a:pt x="4420043" y="1704612"/>
                </a:lnTo>
                <a:lnTo>
                  <a:pt x="4439470" y="1664530"/>
                </a:lnTo>
                <a:lnTo>
                  <a:pt x="4456215" y="1622997"/>
                </a:lnTo>
                <a:lnTo>
                  <a:pt x="4470167" y="1580127"/>
                </a:lnTo>
                <a:lnTo>
                  <a:pt x="4481213" y="1536031"/>
                </a:lnTo>
                <a:lnTo>
                  <a:pt x="4489242" y="1490821"/>
                </a:lnTo>
                <a:lnTo>
                  <a:pt x="4494141" y="1444609"/>
                </a:lnTo>
                <a:lnTo>
                  <a:pt x="4495799" y="1397508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79704" y="3886199"/>
            <a:ext cx="4509770" cy="2065020"/>
          </a:xfrm>
          <a:custGeom>
            <a:avLst/>
            <a:gdLst/>
            <a:ahLst/>
            <a:cxnLst/>
            <a:rect l="l" t="t" r="r" b="b"/>
            <a:pathLst>
              <a:path w="4509770" h="2065020">
                <a:moveTo>
                  <a:pt x="504444" y="2031492"/>
                </a:moveTo>
                <a:lnTo>
                  <a:pt x="441960" y="2011680"/>
                </a:lnTo>
                <a:lnTo>
                  <a:pt x="384048" y="1987296"/>
                </a:lnTo>
                <a:lnTo>
                  <a:pt x="355092" y="1972056"/>
                </a:lnTo>
                <a:lnTo>
                  <a:pt x="355092" y="1973580"/>
                </a:lnTo>
                <a:lnTo>
                  <a:pt x="301752" y="1940052"/>
                </a:lnTo>
                <a:lnTo>
                  <a:pt x="227076" y="1882140"/>
                </a:lnTo>
                <a:lnTo>
                  <a:pt x="182880" y="1837944"/>
                </a:lnTo>
                <a:lnTo>
                  <a:pt x="143256" y="1789176"/>
                </a:lnTo>
                <a:lnTo>
                  <a:pt x="108204" y="1737360"/>
                </a:lnTo>
                <a:lnTo>
                  <a:pt x="64008" y="1652016"/>
                </a:lnTo>
                <a:lnTo>
                  <a:pt x="42672" y="1592580"/>
                </a:lnTo>
                <a:lnTo>
                  <a:pt x="25908" y="1530096"/>
                </a:lnTo>
                <a:lnTo>
                  <a:pt x="21336" y="1496568"/>
                </a:lnTo>
                <a:lnTo>
                  <a:pt x="21336" y="1498092"/>
                </a:lnTo>
                <a:lnTo>
                  <a:pt x="16764" y="1464564"/>
                </a:lnTo>
                <a:lnTo>
                  <a:pt x="13716" y="1431036"/>
                </a:lnTo>
                <a:lnTo>
                  <a:pt x="13716" y="0"/>
                </a:lnTo>
                <a:lnTo>
                  <a:pt x="0" y="0"/>
                </a:lnTo>
                <a:lnTo>
                  <a:pt x="0" y="1397508"/>
                </a:lnTo>
                <a:lnTo>
                  <a:pt x="7620" y="1499616"/>
                </a:lnTo>
                <a:lnTo>
                  <a:pt x="21336" y="1563624"/>
                </a:lnTo>
                <a:lnTo>
                  <a:pt x="41148" y="1627632"/>
                </a:lnTo>
                <a:lnTo>
                  <a:pt x="53340" y="1656588"/>
                </a:lnTo>
                <a:lnTo>
                  <a:pt x="65532" y="1687068"/>
                </a:lnTo>
                <a:lnTo>
                  <a:pt x="114300" y="1770888"/>
                </a:lnTo>
                <a:lnTo>
                  <a:pt x="152400" y="1821180"/>
                </a:lnTo>
                <a:lnTo>
                  <a:pt x="195072" y="1868424"/>
                </a:lnTo>
                <a:lnTo>
                  <a:pt x="243840" y="1912620"/>
                </a:lnTo>
                <a:lnTo>
                  <a:pt x="294132" y="1950720"/>
                </a:lnTo>
                <a:lnTo>
                  <a:pt x="348996" y="1984248"/>
                </a:lnTo>
                <a:lnTo>
                  <a:pt x="408432" y="2011680"/>
                </a:lnTo>
                <a:lnTo>
                  <a:pt x="469392" y="2034540"/>
                </a:lnTo>
                <a:lnTo>
                  <a:pt x="502920" y="2044377"/>
                </a:lnTo>
                <a:lnTo>
                  <a:pt x="502920" y="2031492"/>
                </a:lnTo>
                <a:lnTo>
                  <a:pt x="504444" y="2031492"/>
                </a:lnTo>
                <a:close/>
              </a:path>
              <a:path w="4509770" h="2065020">
                <a:moveTo>
                  <a:pt x="568452" y="2043684"/>
                </a:moveTo>
                <a:lnTo>
                  <a:pt x="534924" y="2039112"/>
                </a:lnTo>
                <a:lnTo>
                  <a:pt x="502920" y="2031492"/>
                </a:lnTo>
                <a:lnTo>
                  <a:pt x="502920" y="2044377"/>
                </a:lnTo>
                <a:lnTo>
                  <a:pt x="533400" y="2051304"/>
                </a:lnTo>
                <a:lnTo>
                  <a:pt x="565404" y="2057400"/>
                </a:lnTo>
                <a:lnTo>
                  <a:pt x="566928" y="2057538"/>
                </a:lnTo>
                <a:lnTo>
                  <a:pt x="566928" y="2043684"/>
                </a:lnTo>
                <a:lnTo>
                  <a:pt x="568452" y="2043684"/>
                </a:lnTo>
                <a:close/>
              </a:path>
              <a:path w="4509770" h="2065020">
                <a:moveTo>
                  <a:pt x="3942588" y="2057538"/>
                </a:moveTo>
                <a:lnTo>
                  <a:pt x="3942588" y="2043684"/>
                </a:lnTo>
                <a:lnTo>
                  <a:pt x="3909060" y="2048256"/>
                </a:lnTo>
                <a:lnTo>
                  <a:pt x="3875532" y="2051304"/>
                </a:lnTo>
                <a:lnTo>
                  <a:pt x="633984" y="2051304"/>
                </a:lnTo>
                <a:lnTo>
                  <a:pt x="600456" y="2048256"/>
                </a:lnTo>
                <a:lnTo>
                  <a:pt x="566928" y="2043684"/>
                </a:lnTo>
                <a:lnTo>
                  <a:pt x="566928" y="2057538"/>
                </a:lnTo>
                <a:lnTo>
                  <a:pt x="632460" y="2063496"/>
                </a:lnTo>
                <a:lnTo>
                  <a:pt x="667512" y="2065020"/>
                </a:lnTo>
                <a:lnTo>
                  <a:pt x="3842004" y="2065020"/>
                </a:lnTo>
                <a:lnTo>
                  <a:pt x="3877056" y="2063496"/>
                </a:lnTo>
                <a:lnTo>
                  <a:pt x="3942588" y="2057538"/>
                </a:lnTo>
                <a:close/>
              </a:path>
              <a:path w="4509770" h="2065020">
                <a:moveTo>
                  <a:pt x="4418076" y="1733481"/>
                </a:moveTo>
                <a:lnTo>
                  <a:pt x="4418076" y="1709928"/>
                </a:lnTo>
                <a:lnTo>
                  <a:pt x="4401312" y="1737360"/>
                </a:lnTo>
                <a:lnTo>
                  <a:pt x="4384548" y="1763268"/>
                </a:lnTo>
                <a:lnTo>
                  <a:pt x="4326636" y="1837944"/>
                </a:lnTo>
                <a:lnTo>
                  <a:pt x="4282440" y="1882140"/>
                </a:lnTo>
                <a:lnTo>
                  <a:pt x="4233672" y="1921764"/>
                </a:lnTo>
                <a:lnTo>
                  <a:pt x="4181856" y="1956816"/>
                </a:lnTo>
                <a:lnTo>
                  <a:pt x="4154424" y="1973580"/>
                </a:lnTo>
                <a:lnTo>
                  <a:pt x="4154424" y="1972056"/>
                </a:lnTo>
                <a:lnTo>
                  <a:pt x="4125468" y="1987296"/>
                </a:lnTo>
                <a:lnTo>
                  <a:pt x="4067556" y="2011680"/>
                </a:lnTo>
                <a:lnTo>
                  <a:pt x="4005072" y="2031492"/>
                </a:lnTo>
                <a:lnTo>
                  <a:pt x="3941064" y="2043684"/>
                </a:lnTo>
                <a:lnTo>
                  <a:pt x="3942588" y="2043684"/>
                </a:lnTo>
                <a:lnTo>
                  <a:pt x="3942588" y="2057538"/>
                </a:lnTo>
                <a:lnTo>
                  <a:pt x="3944112" y="2057400"/>
                </a:lnTo>
                <a:lnTo>
                  <a:pt x="4008120" y="2043684"/>
                </a:lnTo>
                <a:lnTo>
                  <a:pt x="4072128" y="2023872"/>
                </a:lnTo>
                <a:lnTo>
                  <a:pt x="4131564" y="1997964"/>
                </a:lnTo>
                <a:lnTo>
                  <a:pt x="4215384" y="1950720"/>
                </a:lnTo>
                <a:lnTo>
                  <a:pt x="4265676" y="1912620"/>
                </a:lnTo>
                <a:lnTo>
                  <a:pt x="4335780" y="1845564"/>
                </a:lnTo>
                <a:lnTo>
                  <a:pt x="4376928" y="1796796"/>
                </a:lnTo>
                <a:lnTo>
                  <a:pt x="4395216" y="1770888"/>
                </a:lnTo>
                <a:lnTo>
                  <a:pt x="4418076" y="1733481"/>
                </a:lnTo>
                <a:close/>
              </a:path>
              <a:path w="4509770" h="2065020">
                <a:moveTo>
                  <a:pt x="4509516" y="1397508"/>
                </a:moveTo>
                <a:lnTo>
                  <a:pt x="4509516" y="0"/>
                </a:lnTo>
                <a:lnTo>
                  <a:pt x="4495800" y="0"/>
                </a:lnTo>
                <a:lnTo>
                  <a:pt x="4495800" y="1431036"/>
                </a:lnTo>
                <a:lnTo>
                  <a:pt x="4492752" y="1464564"/>
                </a:lnTo>
                <a:lnTo>
                  <a:pt x="4488180" y="1498092"/>
                </a:lnTo>
                <a:lnTo>
                  <a:pt x="4488180" y="1496568"/>
                </a:lnTo>
                <a:lnTo>
                  <a:pt x="4483608" y="1530096"/>
                </a:lnTo>
                <a:lnTo>
                  <a:pt x="4475988" y="1562100"/>
                </a:lnTo>
                <a:lnTo>
                  <a:pt x="4475988" y="1560576"/>
                </a:lnTo>
                <a:lnTo>
                  <a:pt x="4466844" y="1592580"/>
                </a:lnTo>
                <a:lnTo>
                  <a:pt x="4456176" y="1623060"/>
                </a:lnTo>
                <a:lnTo>
                  <a:pt x="4445508" y="1652016"/>
                </a:lnTo>
                <a:lnTo>
                  <a:pt x="4431792" y="1680972"/>
                </a:lnTo>
                <a:lnTo>
                  <a:pt x="4416552" y="1709928"/>
                </a:lnTo>
                <a:lnTo>
                  <a:pt x="4418076" y="1709928"/>
                </a:lnTo>
                <a:lnTo>
                  <a:pt x="4418076" y="1733481"/>
                </a:lnTo>
                <a:lnTo>
                  <a:pt x="4428744" y="1716024"/>
                </a:lnTo>
                <a:lnTo>
                  <a:pt x="4456176" y="1656588"/>
                </a:lnTo>
                <a:lnTo>
                  <a:pt x="4479036" y="1595628"/>
                </a:lnTo>
                <a:lnTo>
                  <a:pt x="4495800" y="1531620"/>
                </a:lnTo>
                <a:lnTo>
                  <a:pt x="4507992" y="1432560"/>
                </a:lnTo>
                <a:lnTo>
                  <a:pt x="4509516" y="1397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859" y="496061"/>
            <a:ext cx="7218681" cy="1118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1964536"/>
            <a:ext cx="6611620" cy="4347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jpeg"/><Relationship Id="rId7" Type="http://schemas.openxmlformats.org/officeDocument/2006/relationships/image" Target="../media/image100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02920" y="2590800"/>
            <a:ext cx="9052560" cy="677108"/>
          </a:xfrm>
        </p:spPr>
        <p:txBody>
          <a:bodyPr/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Regulation of </a:t>
            </a:r>
            <a:r>
              <a:rPr lang="en-GB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lood Glucose</a:t>
            </a: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9052560" cy="53340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values are above normal range it is known as hyperglycemia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values are below the normal range, It is called hypoglycemia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Hyperglycemia is harmful in the long run; while hypoglycemia even for a short while is dangerous, and even may be fatal.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050" y="761999"/>
            <a:ext cx="8925067" cy="3124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7200" y="3886200"/>
            <a:ext cx="9039225" cy="3046730"/>
            <a:chOff x="457200" y="3886200"/>
            <a:chExt cx="9039225" cy="30467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04" y="4582715"/>
              <a:ext cx="8567802" cy="2143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886200"/>
              <a:ext cx="9038843" cy="3046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685276" cy="3428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7304" y="3886200"/>
            <a:ext cx="8787765" cy="3192780"/>
            <a:chOff x="507304" y="3886200"/>
            <a:chExt cx="8787765" cy="31927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04" y="4582715"/>
              <a:ext cx="8567802" cy="2143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3886200"/>
              <a:ext cx="8685276" cy="3192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984247"/>
            <a:ext cx="9086215" cy="4742180"/>
            <a:chOff x="457200" y="1984247"/>
            <a:chExt cx="9086215" cy="4742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984247"/>
              <a:ext cx="9086088" cy="19019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04" y="4582715"/>
              <a:ext cx="8567802" cy="2143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886199"/>
              <a:ext cx="9086088" cy="27416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125" rIns="0" bIns="0" rtlCol="0">
            <a:spAutoFit/>
          </a:bodyPr>
          <a:lstStyle/>
          <a:p>
            <a:pPr marL="160782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dirty="0"/>
              <a:t>insulin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20" dirty="0"/>
              <a:t>Act?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80059"/>
            <a:ext cx="9144000" cy="6835140"/>
            <a:chOff x="457200" y="480059"/>
            <a:chExt cx="9144000" cy="6835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80059"/>
              <a:ext cx="9143999" cy="68351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86199"/>
              <a:ext cx="9142476" cy="3427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51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Insulin</a:t>
            </a:r>
            <a:r>
              <a:rPr spc="-175" dirty="0">
                <a:latin typeface="Times New Roman"/>
                <a:cs typeface="Times New Roman"/>
              </a:rPr>
              <a:t> </a:t>
            </a:r>
            <a:r>
              <a:rPr dirty="0"/>
              <a:t>&amp;</a:t>
            </a:r>
            <a:r>
              <a:rPr spc="-165" dirty="0">
                <a:latin typeface="Times New Roman"/>
                <a:cs typeface="Times New Roman"/>
              </a:rPr>
              <a:t> </a:t>
            </a:r>
            <a:r>
              <a:rPr dirty="0"/>
              <a:t>Sugar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10" dirty="0"/>
              <a:t>Always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spc="-10" dirty="0"/>
              <a:t>together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0" y="2514600"/>
            <a:ext cx="9144000" cy="4800600"/>
            <a:chOff x="457200" y="2514600"/>
            <a:chExt cx="9144000" cy="4800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514600"/>
              <a:ext cx="9143999" cy="4800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86199"/>
              <a:ext cx="9142476" cy="2589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4408" y="1255776"/>
            <a:ext cx="24853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735" algn="l"/>
              </a:tabLst>
            </a:pPr>
            <a:r>
              <a:rPr sz="2300" i="1" spc="-265" dirty="0">
                <a:latin typeface="Arial"/>
                <a:cs typeface="Arial"/>
              </a:rPr>
              <a:t>7išAHAGE</a:t>
            </a:r>
            <a:r>
              <a:rPr sz="2300" i="1" dirty="0">
                <a:latin typeface="Arial"/>
                <a:cs typeface="Arial"/>
              </a:rPr>
              <a:t>	</a:t>
            </a:r>
            <a:r>
              <a:rPr sz="2300" i="1" dirty="0">
                <a:solidFill>
                  <a:srgbClr val="0F0F0F"/>
                </a:solidFill>
                <a:latin typeface="Arial"/>
                <a:cs typeface="Arial"/>
              </a:rPr>
              <a:t>MT</a:t>
            </a:r>
            <a:r>
              <a:rPr sz="2300" i="1" spc="145" dirty="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sz="2300" i="1" spc="-200" dirty="0">
                <a:latin typeface="Arial"/>
                <a:cs typeface="Arial"/>
              </a:rPr>
              <a:t>TTPE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0897" y="1557782"/>
            <a:ext cx="238125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200" algn="l"/>
              </a:tabLst>
            </a:pPr>
            <a:r>
              <a:rPr sz="2250" i="1" spc="-50" dirty="0">
                <a:latin typeface="Arial"/>
                <a:cs typeface="Arial"/>
              </a:rPr>
              <a:t>7</a:t>
            </a:r>
            <a:r>
              <a:rPr sz="2250" i="1" dirty="0">
                <a:latin typeface="Arial"/>
                <a:cs typeface="Arial"/>
              </a:rPr>
              <a:t>	</a:t>
            </a:r>
            <a:r>
              <a:rPr sz="2250" i="1" spc="-135" dirty="0">
                <a:latin typeface="Arial"/>
                <a:cs typeface="Arial"/>
              </a:rPr>
              <a:t>DIABETES</a:t>
            </a:r>
            <a:r>
              <a:rPr sz="2250" i="1" spc="55" dirty="0">
                <a:latin typeface="Arial"/>
                <a:cs typeface="Arial"/>
              </a:rPr>
              <a:t> </a:t>
            </a:r>
            <a:r>
              <a:rPr sz="2250" i="1" spc="-80" dirty="0">
                <a:latin typeface="Arial"/>
                <a:cs typeface="Arial"/>
              </a:rPr>
              <a:t>’fi/ITH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9381" rIns="0" bIns="0" rtlCol="0">
            <a:spAutoFit/>
          </a:bodyPr>
          <a:lstStyle/>
          <a:p>
            <a:pPr marL="155321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EEECE1"/>
                </a:solidFill>
                <a:uFill>
                  <a:solidFill>
                    <a:srgbClr val="EEECE1"/>
                  </a:solidFill>
                </a:uFill>
              </a:rPr>
              <a:t>Diabetes</a:t>
            </a:r>
            <a:r>
              <a:rPr u="heavy" spc="-195" dirty="0">
                <a:solidFill>
                  <a:srgbClr val="EEECE1"/>
                </a:solidFill>
                <a:uFill>
                  <a:solidFill>
                    <a:srgbClr val="EEECE1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solidFill>
                  <a:srgbClr val="EEECE1"/>
                </a:solidFill>
                <a:uFill>
                  <a:solidFill>
                    <a:srgbClr val="EEECE1"/>
                  </a:solidFill>
                </a:uFill>
              </a:rPr>
              <a:t>Mellitus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955697"/>
            <a:ext cx="3368040" cy="23025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353695" algn="l"/>
              </a:tabLst>
            </a:pPr>
            <a:r>
              <a:rPr sz="2800" u="heavy" spc="-30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Calibri"/>
                <a:cs typeface="Calibri"/>
              </a:rPr>
              <a:t>Type</a:t>
            </a:r>
            <a:r>
              <a:rPr sz="2800" u="heavy" spc="-114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Calibri"/>
                <a:cs typeface="Calibri"/>
              </a:rPr>
              <a:t>1</a:t>
            </a:r>
            <a:r>
              <a:rPr sz="2800" u="heavy" spc="-100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Calibri"/>
                <a:cs typeface="Calibri"/>
              </a:rPr>
              <a:t>Diabetes</a:t>
            </a:r>
            <a:endParaRPr sz="2800">
              <a:latin typeface="Calibri"/>
              <a:cs typeface="Calibri"/>
            </a:endParaRPr>
          </a:p>
          <a:p>
            <a:pPr marL="200660" marR="109220" indent="-188595">
              <a:lnSpc>
                <a:spcPts val="3020"/>
              </a:lnSpc>
              <a:spcBef>
                <a:spcPts val="755"/>
              </a:spcBef>
              <a:buChar char="-"/>
              <a:tabLst>
                <a:tab pos="353695" algn="l"/>
              </a:tabLst>
            </a:pPr>
            <a:r>
              <a:rPr sz="2800" dirty="0">
                <a:solidFill>
                  <a:srgbClr val="EEECE1"/>
                </a:solidFill>
                <a:latin typeface="Calibri"/>
                <a:cs typeface="Calibri"/>
              </a:rPr>
              <a:t>insulin</a:t>
            </a:r>
            <a:r>
              <a:rPr sz="2800" spc="-150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EECE1"/>
                </a:solidFill>
                <a:latin typeface="Calibri"/>
                <a:cs typeface="Calibri"/>
              </a:rPr>
              <a:t>producing</a:t>
            </a:r>
            <a:r>
              <a:rPr sz="2800" spc="-140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EEECE1"/>
                </a:solidFill>
                <a:latin typeface="Calibri"/>
                <a:cs typeface="Calibri"/>
              </a:rPr>
              <a:t>cell</a:t>
            </a:r>
            <a:r>
              <a:rPr sz="2800" spc="-20" dirty="0">
                <a:solidFill>
                  <a:srgbClr val="EEECE1"/>
                </a:solidFill>
                <a:latin typeface="Times New Roman"/>
                <a:cs typeface="Times New Roman"/>
              </a:rPr>
              <a:t> 	</a:t>
            </a:r>
            <a:r>
              <a:rPr sz="2800" spc="-10" dirty="0">
                <a:solidFill>
                  <a:srgbClr val="EEECE1"/>
                </a:solidFill>
                <a:latin typeface="Calibri"/>
                <a:cs typeface="Calibri"/>
              </a:rPr>
              <a:t>destroyed</a:t>
            </a:r>
            <a:endParaRPr sz="2800">
              <a:latin typeface="Calibri"/>
              <a:cs typeface="Calibri"/>
            </a:endParaRPr>
          </a:p>
          <a:p>
            <a:pPr marL="542290" lvl="1" indent="-188595">
              <a:lnSpc>
                <a:spcPct val="100000"/>
              </a:lnSpc>
              <a:spcBef>
                <a:spcPts val="320"/>
              </a:spcBef>
              <a:buChar char="-"/>
              <a:tabLst>
                <a:tab pos="542290" algn="l"/>
              </a:tabLst>
            </a:pPr>
            <a:r>
              <a:rPr sz="2800" dirty="0">
                <a:solidFill>
                  <a:srgbClr val="EEECE1"/>
                </a:solidFill>
                <a:latin typeface="Calibri"/>
                <a:cs typeface="Calibri"/>
              </a:rPr>
              <a:t>insulin</a:t>
            </a:r>
            <a:r>
              <a:rPr sz="2800" spc="-155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EECE1"/>
                </a:solidFill>
                <a:latin typeface="Calibri"/>
                <a:cs typeface="Calibri"/>
              </a:rPr>
              <a:t>dependence</a:t>
            </a:r>
            <a:endParaRPr sz="2800">
              <a:latin typeface="Calibri"/>
              <a:cs typeface="Calibri"/>
            </a:endParaRPr>
          </a:p>
          <a:p>
            <a:pPr marL="542290" lvl="1" indent="-188595">
              <a:lnSpc>
                <a:spcPct val="100000"/>
              </a:lnSpc>
              <a:spcBef>
                <a:spcPts val="360"/>
              </a:spcBef>
              <a:buChar char="-"/>
              <a:tabLst>
                <a:tab pos="542290" algn="l"/>
              </a:tabLst>
            </a:pPr>
            <a:r>
              <a:rPr sz="2800" spc="-25" dirty="0">
                <a:solidFill>
                  <a:srgbClr val="EEECE1"/>
                </a:solidFill>
                <a:latin typeface="Calibri"/>
                <a:cs typeface="Calibri"/>
              </a:rPr>
              <a:t>before</a:t>
            </a:r>
            <a:r>
              <a:rPr sz="2800" spc="-114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EECE1"/>
                </a:solidFill>
                <a:latin typeface="Calibri"/>
                <a:cs typeface="Calibri"/>
              </a:rPr>
              <a:t>13</a:t>
            </a:r>
            <a:r>
              <a:rPr sz="2800" spc="-95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EECE1"/>
                </a:solidFill>
                <a:latin typeface="Calibri"/>
                <a:cs typeface="Calibri"/>
              </a:rPr>
              <a:t>years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8937" y="1977033"/>
            <a:ext cx="3659504" cy="242760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53695" algn="l"/>
              </a:tabLst>
            </a:pPr>
            <a:r>
              <a:rPr sz="2800" u="heavy" spc="-114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30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Calibri"/>
                <a:cs typeface="Calibri"/>
              </a:rPr>
              <a:t>Type</a:t>
            </a:r>
            <a:r>
              <a:rPr sz="2800" u="heavy" spc="-90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Calibri"/>
                <a:cs typeface="Calibri"/>
              </a:rPr>
              <a:t>2</a:t>
            </a:r>
            <a:r>
              <a:rPr sz="2800" u="heavy" spc="-85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Calibri"/>
                <a:cs typeface="Calibri"/>
              </a:rPr>
              <a:t>Diabetes</a:t>
            </a:r>
            <a:endParaRPr sz="2800">
              <a:latin typeface="Calibri"/>
              <a:cs typeface="Calibri"/>
            </a:endParaRPr>
          </a:p>
          <a:p>
            <a:pPr marL="353695" marR="5080">
              <a:lnSpc>
                <a:spcPct val="100000"/>
              </a:lnSpc>
              <a:spcBef>
                <a:spcPts val="710"/>
              </a:spcBef>
              <a:tabLst>
                <a:tab pos="2751455" algn="l"/>
              </a:tabLst>
            </a:pPr>
            <a:r>
              <a:rPr sz="2800" dirty="0">
                <a:solidFill>
                  <a:srgbClr val="EEECE1"/>
                </a:solidFill>
                <a:latin typeface="Calibri"/>
                <a:cs typeface="Calibri"/>
              </a:rPr>
              <a:t>-</a:t>
            </a:r>
            <a:r>
              <a:rPr sz="2800" spc="-100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EECE1"/>
                </a:solidFill>
                <a:latin typeface="Calibri"/>
                <a:cs typeface="Calibri"/>
              </a:rPr>
              <a:t>Lack</a:t>
            </a:r>
            <a:r>
              <a:rPr sz="2800" spc="-90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EECE1"/>
                </a:solidFill>
                <a:latin typeface="Calibri"/>
                <a:cs typeface="Calibri"/>
              </a:rPr>
              <a:t>of</a:t>
            </a:r>
            <a:r>
              <a:rPr sz="2800" spc="-100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EECE1"/>
                </a:solidFill>
                <a:latin typeface="Calibri"/>
                <a:cs typeface="Calibri"/>
              </a:rPr>
              <a:t>insulin</a:t>
            </a:r>
            <a:r>
              <a:rPr sz="2800" dirty="0">
                <a:solidFill>
                  <a:srgbClr val="EEECE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EEECE1"/>
                </a:solidFill>
                <a:latin typeface="Calibri"/>
                <a:cs typeface="Calibri"/>
              </a:rPr>
              <a:t>action</a:t>
            </a:r>
            <a:r>
              <a:rPr sz="2800" spc="-10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EEECE1"/>
                </a:solidFill>
                <a:latin typeface="Calibri"/>
                <a:cs typeface="Calibri"/>
              </a:rPr>
              <a:t>(resistant</a:t>
            </a:r>
            <a:r>
              <a:rPr sz="2800" spc="-85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EECE1"/>
                </a:solidFill>
                <a:latin typeface="Calibri"/>
                <a:cs typeface="Calibri"/>
              </a:rPr>
              <a:t>cells)</a:t>
            </a:r>
            <a:endParaRPr sz="2800">
              <a:latin typeface="Calibri"/>
              <a:cs typeface="Calibri"/>
            </a:endParaRPr>
          </a:p>
          <a:p>
            <a:pPr marL="353695" marR="224154">
              <a:lnSpc>
                <a:spcPct val="100000"/>
              </a:lnSpc>
              <a:spcBef>
                <a:spcPts val="695"/>
              </a:spcBef>
            </a:pPr>
            <a:r>
              <a:rPr sz="2800" dirty="0">
                <a:solidFill>
                  <a:srgbClr val="EEECE1"/>
                </a:solidFill>
                <a:latin typeface="Calibri"/>
                <a:cs typeface="Calibri"/>
              </a:rPr>
              <a:t>-</a:t>
            </a:r>
            <a:r>
              <a:rPr sz="2800" spc="-120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EECE1"/>
                </a:solidFill>
                <a:latin typeface="Calibri"/>
                <a:cs typeface="Calibri"/>
              </a:rPr>
              <a:t>commonly</a:t>
            </a:r>
            <a:r>
              <a:rPr sz="2800" spc="-95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EECE1"/>
                </a:solidFill>
                <a:latin typeface="Calibri"/>
                <a:cs typeface="Calibri"/>
              </a:rPr>
              <a:t>detected</a:t>
            </a:r>
            <a:r>
              <a:rPr sz="2800" spc="-10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EECE1"/>
                </a:solidFill>
                <a:latin typeface="Calibri"/>
                <a:cs typeface="Calibri"/>
              </a:rPr>
              <a:t>after</a:t>
            </a:r>
            <a:r>
              <a:rPr sz="2800" spc="-130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EECE1"/>
                </a:solidFill>
                <a:latin typeface="Calibri"/>
                <a:cs typeface="Calibri"/>
              </a:rPr>
              <a:t>40</a:t>
            </a:r>
            <a:r>
              <a:rPr sz="2800" spc="-95" dirty="0">
                <a:solidFill>
                  <a:srgbClr val="EEECE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EECE1"/>
                </a:solidFill>
                <a:latin typeface="Calibri"/>
                <a:cs typeface="Calibri"/>
              </a:rPr>
              <a:t>years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13104" y="6013704"/>
            <a:ext cx="8243570" cy="1156970"/>
            <a:chOff x="1213104" y="6013704"/>
            <a:chExt cx="8243570" cy="1156970"/>
          </a:xfrm>
        </p:grpSpPr>
        <p:sp>
          <p:nvSpPr>
            <p:cNvPr id="6" name="object 6"/>
            <p:cNvSpPr/>
            <p:nvPr/>
          </p:nvSpPr>
          <p:spPr>
            <a:xfrm>
              <a:off x="1219200" y="6019800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229600" y="952500"/>
                  </a:moveTo>
                  <a:lnTo>
                    <a:pt x="8229600" y="190500"/>
                  </a:lnTo>
                  <a:lnTo>
                    <a:pt x="8224646" y="146837"/>
                  </a:lnTo>
                  <a:lnTo>
                    <a:pt x="8210494" y="106746"/>
                  </a:lnTo>
                  <a:lnTo>
                    <a:pt x="8188212" y="71374"/>
                  </a:lnTo>
                  <a:lnTo>
                    <a:pt x="8158865" y="41867"/>
                  </a:lnTo>
                  <a:lnTo>
                    <a:pt x="8123520" y="19372"/>
                  </a:lnTo>
                  <a:lnTo>
                    <a:pt x="8083242" y="5034"/>
                  </a:lnTo>
                  <a:lnTo>
                    <a:pt x="8039100" y="0"/>
                  </a:ln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4" y="996642"/>
                  </a:lnTo>
                  <a:lnTo>
                    <a:pt x="19372" y="1036919"/>
                  </a:lnTo>
                  <a:lnTo>
                    <a:pt x="41867" y="1072265"/>
                  </a:lnTo>
                  <a:lnTo>
                    <a:pt x="71374" y="1101612"/>
                  </a:lnTo>
                  <a:lnTo>
                    <a:pt x="106746" y="1123894"/>
                  </a:lnTo>
                  <a:lnTo>
                    <a:pt x="146837" y="1138045"/>
                  </a:lnTo>
                  <a:lnTo>
                    <a:pt x="190500" y="1143000"/>
                  </a:lnTo>
                  <a:lnTo>
                    <a:pt x="8039100" y="1143000"/>
                  </a:lnTo>
                  <a:lnTo>
                    <a:pt x="8083242" y="1138045"/>
                  </a:lnTo>
                  <a:lnTo>
                    <a:pt x="8123520" y="1123894"/>
                  </a:lnTo>
                  <a:lnTo>
                    <a:pt x="8158865" y="1101612"/>
                  </a:lnTo>
                  <a:lnTo>
                    <a:pt x="8188212" y="1072265"/>
                  </a:lnTo>
                  <a:lnTo>
                    <a:pt x="8210494" y="1036919"/>
                  </a:lnTo>
                  <a:lnTo>
                    <a:pt x="8224646" y="996642"/>
                  </a:lnTo>
                  <a:lnTo>
                    <a:pt x="8229600" y="95250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3104" y="6013704"/>
              <a:ext cx="8243570" cy="1156970"/>
            </a:xfrm>
            <a:custGeom>
              <a:avLst/>
              <a:gdLst/>
              <a:ahLst/>
              <a:cxnLst/>
              <a:rect l="l" t="t" r="r" b="b"/>
              <a:pathLst>
                <a:path w="8243570" h="1156970">
                  <a:moveTo>
                    <a:pt x="8243316" y="960120"/>
                  </a:moveTo>
                  <a:lnTo>
                    <a:pt x="8243316" y="196596"/>
                  </a:lnTo>
                  <a:lnTo>
                    <a:pt x="8241792" y="176784"/>
                  </a:lnTo>
                  <a:lnTo>
                    <a:pt x="8234172" y="138684"/>
                  </a:lnTo>
                  <a:lnTo>
                    <a:pt x="8218932" y="103632"/>
                  </a:lnTo>
                  <a:lnTo>
                    <a:pt x="8197596" y="71628"/>
                  </a:lnTo>
                  <a:lnTo>
                    <a:pt x="8156448" y="33528"/>
                  </a:lnTo>
                  <a:lnTo>
                    <a:pt x="8122920" y="15240"/>
                  </a:lnTo>
                  <a:lnTo>
                    <a:pt x="8084820" y="4572"/>
                  </a:lnTo>
                  <a:lnTo>
                    <a:pt x="8046720" y="0"/>
                  </a:lnTo>
                  <a:lnTo>
                    <a:pt x="196596" y="0"/>
                  </a:lnTo>
                  <a:lnTo>
                    <a:pt x="158496" y="4572"/>
                  </a:lnTo>
                  <a:lnTo>
                    <a:pt x="120396" y="15240"/>
                  </a:lnTo>
                  <a:lnTo>
                    <a:pt x="86868" y="33528"/>
                  </a:lnTo>
                  <a:lnTo>
                    <a:pt x="45720" y="71628"/>
                  </a:lnTo>
                  <a:lnTo>
                    <a:pt x="15240" y="120396"/>
                  </a:lnTo>
                  <a:lnTo>
                    <a:pt x="4572" y="158496"/>
                  </a:lnTo>
                  <a:lnTo>
                    <a:pt x="0" y="196596"/>
                  </a:lnTo>
                  <a:lnTo>
                    <a:pt x="0" y="960120"/>
                  </a:lnTo>
                  <a:lnTo>
                    <a:pt x="1524" y="979932"/>
                  </a:lnTo>
                  <a:lnTo>
                    <a:pt x="4572" y="998220"/>
                  </a:lnTo>
                  <a:lnTo>
                    <a:pt x="9144" y="1018032"/>
                  </a:lnTo>
                  <a:lnTo>
                    <a:pt x="13716" y="1031748"/>
                  </a:lnTo>
                  <a:lnTo>
                    <a:pt x="13716" y="178308"/>
                  </a:lnTo>
                  <a:lnTo>
                    <a:pt x="16764" y="160020"/>
                  </a:lnTo>
                  <a:lnTo>
                    <a:pt x="21336" y="141732"/>
                  </a:lnTo>
                  <a:lnTo>
                    <a:pt x="21336" y="143256"/>
                  </a:lnTo>
                  <a:lnTo>
                    <a:pt x="27432" y="124968"/>
                  </a:lnTo>
                  <a:lnTo>
                    <a:pt x="27432" y="126492"/>
                  </a:lnTo>
                  <a:lnTo>
                    <a:pt x="35052" y="109728"/>
                  </a:lnTo>
                  <a:lnTo>
                    <a:pt x="44196" y="94488"/>
                  </a:lnTo>
                  <a:lnTo>
                    <a:pt x="54864" y="79248"/>
                  </a:lnTo>
                  <a:lnTo>
                    <a:pt x="54864" y="80772"/>
                  </a:lnTo>
                  <a:lnTo>
                    <a:pt x="67056" y="67056"/>
                  </a:lnTo>
                  <a:lnTo>
                    <a:pt x="79248" y="56218"/>
                  </a:lnTo>
                  <a:lnTo>
                    <a:pt x="79248" y="54864"/>
                  </a:lnTo>
                  <a:lnTo>
                    <a:pt x="94488" y="44196"/>
                  </a:lnTo>
                  <a:lnTo>
                    <a:pt x="109728" y="35052"/>
                  </a:lnTo>
                  <a:lnTo>
                    <a:pt x="124968" y="28124"/>
                  </a:lnTo>
                  <a:lnTo>
                    <a:pt x="124968" y="27432"/>
                  </a:lnTo>
                  <a:lnTo>
                    <a:pt x="141732" y="21844"/>
                  </a:lnTo>
                  <a:lnTo>
                    <a:pt x="141732" y="21336"/>
                  </a:lnTo>
                  <a:lnTo>
                    <a:pt x="160020" y="16764"/>
                  </a:lnTo>
                  <a:lnTo>
                    <a:pt x="178308" y="13716"/>
                  </a:lnTo>
                  <a:lnTo>
                    <a:pt x="8065008" y="13716"/>
                  </a:lnTo>
                  <a:lnTo>
                    <a:pt x="8083296" y="16764"/>
                  </a:lnTo>
                  <a:lnTo>
                    <a:pt x="8101584" y="21336"/>
                  </a:lnTo>
                  <a:lnTo>
                    <a:pt x="8101584" y="21844"/>
                  </a:lnTo>
                  <a:lnTo>
                    <a:pt x="8118348" y="27432"/>
                  </a:lnTo>
                  <a:lnTo>
                    <a:pt x="8118348" y="28124"/>
                  </a:lnTo>
                  <a:lnTo>
                    <a:pt x="8133588" y="35052"/>
                  </a:lnTo>
                  <a:lnTo>
                    <a:pt x="8148828" y="44196"/>
                  </a:lnTo>
                  <a:lnTo>
                    <a:pt x="8162544" y="54864"/>
                  </a:lnTo>
                  <a:lnTo>
                    <a:pt x="8176260" y="67056"/>
                  </a:lnTo>
                  <a:lnTo>
                    <a:pt x="8188452" y="80772"/>
                  </a:lnTo>
                  <a:lnTo>
                    <a:pt x="8188452" y="79248"/>
                  </a:lnTo>
                  <a:lnTo>
                    <a:pt x="8199120" y="94488"/>
                  </a:lnTo>
                  <a:lnTo>
                    <a:pt x="8208264" y="109728"/>
                  </a:lnTo>
                  <a:lnTo>
                    <a:pt x="8215884" y="126492"/>
                  </a:lnTo>
                  <a:lnTo>
                    <a:pt x="8215884" y="124968"/>
                  </a:lnTo>
                  <a:lnTo>
                    <a:pt x="8221980" y="143256"/>
                  </a:lnTo>
                  <a:lnTo>
                    <a:pt x="8221980" y="141732"/>
                  </a:lnTo>
                  <a:lnTo>
                    <a:pt x="8226552" y="160020"/>
                  </a:lnTo>
                  <a:lnTo>
                    <a:pt x="8229600" y="178308"/>
                  </a:lnTo>
                  <a:lnTo>
                    <a:pt x="8229600" y="1029004"/>
                  </a:lnTo>
                  <a:lnTo>
                    <a:pt x="8234172" y="1018032"/>
                  </a:lnTo>
                  <a:lnTo>
                    <a:pt x="8238744" y="998220"/>
                  </a:lnTo>
                  <a:lnTo>
                    <a:pt x="8241792" y="979932"/>
                  </a:lnTo>
                  <a:lnTo>
                    <a:pt x="8243316" y="960120"/>
                  </a:lnTo>
                  <a:close/>
                </a:path>
                <a:path w="8243570" h="1156970">
                  <a:moveTo>
                    <a:pt x="80772" y="1101852"/>
                  </a:moveTo>
                  <a:lnTo>
                    <a:pt x="44196" y="1062228"/>
                  </a:lnTo>
                  <a:lnTo>
                    <a:pt x="27432" y="1030224"/>
                  </a:lnTo>
                  <a:lnTo>
                    <a:pt x="27432" y="1031748"/>
                  </a:lnTo>
                  <a:lnTo>
                    <a:pt x="21336" y="1013460"/>
                  </a:lnTo>
                  <a:lnTo>
                    <a:pt x="21336" y="1014984"/>
                  </a:lnTo>
                  <a:lnTo>
                    <a:pt x="16764" y="996696"/>
                  </a:lnTo>
                  <a:lnTo>
                    <a:pt x="13716" y="978408"/>
                  </a:lnTo>
                  <a:lnTo>
                    <a:pt x="13716" y="1031748"/>
                  </a:lnTo>
                  <a:lnTo>
                    <a:pt x="33528" y="1069848"/>
                  </a:lnTo>
                  <a:lnTo>
                    <a:pt x="71628" y="1110996"/>
                  </a:lnTo>
                  <a:lnTo>
                    <a:pt x="79248" y="1117092"/>
                  </a:lnTo>
                  <a:lnTo>
                    <a:pt x="79248" y="1101852"/>
                  </a:lnTo>
                  <a:lnTo>
                    <a:pt x="80772" y="1101852"/>
                  </a:lnTo>
                  <a:close/>
                </a:path>
                <a:path w="8243570" h="1156970">
                  <a:moveTo>
                    <a:pt x="80772" y="54864"/>
                  </a:moveTo>
                  <a:lnTo>
                    <a:pt x="79248" y="54864"/>
                  </a:lnTo>
                  <a:lnTo>
                    <a:pt x="79248" y="56218"/>
                  </a:lnTo>
                  <a:lnTo>
                    <a:pt x="80772" y="54864"/>
                  </a:lnTo>
                  <a:close/>
                </a:path>
                <a:path w="8243570" h="1156970">
                  <a:moveTo>
                    <a:pt x="126492" y="1129284"/>
                  </a:moveTo>
                  <a:lnTo>
                    <a:pt x="109728" y="1121664"/>
                  </a:lnTo>
                  <a:lnTo>
                    <a:pt x="94488" y="1112520"/>
                  </a:lnTo>
                  <a:lnTo>
                    <a:pt x="79248" y="1101852"/>
                  </a:lnTo>
                  <a:lnTo>
                    <a:pt x="79248" y="1117092"/>
                  </a:lnTo>
                  <a:lnTo>
                    <a:pt x="86868" y="1123188"/>
                  </a:lnTo>
                  <a:lnTo>
                    <a:pt x="120396" y="1141476"/>
                  </a:lnTo>
                  <a:lnTo>
                    <a:pt x="124968" y="1143000"/>
                  </a:lnTo>
                  <a:lnTo>
                    <a:pt x="124968" y="1129284"/>
                  </a:lnTo>
                  <a:lnTo>
                    <a:pt x="126492" y="1129284"/>
                  </a:lnTo>
                  <a:close/>
                </a:path>
                <a:path w="8243570" h="1156970">
                  <a:moveTo>
                    <a:pt x="126492" y="27432"/>
                  </a:moveTo>
                  <a:lnTo>
                    <a:pt x="124968" y="27432"/>
                  </a:lnTo>
                  <a:lnTo>
                    <a:pt x="124968" y="28124"/>
                  </a:lnTo>
                  <a:lnTo>
                    <a:pt x="126492" y="27432"/>
                  </a:lnTo>
                  <a:close/>
                </a:path>
                <a:path w="8243570" h="1156970">
                  <a:moveTo>
                    <a:pt x="143256" y="1135380"/>
                  </a:moveTo>
                  <a:lnTo>
                    <a:pt x="124968" y="1129284"/>
                  </a:lnTo>
                  <a:lnTo>
                    <a:pt x="124968" y="1143000"/>
                  </a:lnTo>
                  <a:lnTo>
                    <a:pt x="138684" y="1147572"/>
                  </a:lnTo>
                  <a:lnTo>
                    <a:pt x="141732" y="1148275"/>
                  </a:lnTo>
                  <a:lnTo>
                    <a:pt x="141732" y="1135380"/>
                  </a:lnTo>
                  <a:lnTo>
                    <a:pt x="143256" y="1135380"/>
                  </a:lnTo>
                  <a:close/>
                </a:path>
                <a:path w="8243570" h="1156970">
                  <a:moveTo>
                    <a:pt x="143256" y="21336"/>
                  </a:moveTo>
                  <a:lnTo>
                    <a:pt x="141732" y="21336"/>
                  </a:lnTo>
                  <a:lnTo>
                    <a:pt x="141732" y="21844"/>
                  </a:lnTo>
                  <a:lnTo>
                    <a:pt x="143256" y="21336"/>
                  </a:lnTo>
                  <a:close/>
                </a:path>
                <a:path w="8243570" h="1156970">
                  <a:moveTo>
                    <a:pt x="8101584" y="1148275"/>
                  </a:moveTo>
                  <a:lnTo>
                    <a:pt x="8101584" y="1135380"/>
                  </a:lnTo>
                  <a:lnTo>
                    <a:pt x="8083296" y="1139952"/>
                  </a:lnTo>
                  <a:lnTo>
                    <a:pt x="8065008" y="1143000"/>
                  </a:lnTo>
                  <a:lnTo>
                    <a:pt x="178308" y="1143000"/>
                  </a:lnTo>
                  <a:lnTo>
                    <a:pt x="160020" y="1139952"/>
                  </a:lnTo>
                  <a:lnTo>
                    <a:pt x="141732" y="1135380"/>
                  </a:lnTo>
                  <a:lnTo>
                    <a:pt x="141732" y="1148275"/>
                  </a:lnTo>
                  <a:lnTo>
                    <a:pt x="158496" y="1152144"/>
                  </a:lnTo>
                  <a:lnTo>
                    <a:pt x="176784" y="1155192"/>
                  </a:lnTo>
                  <a:lnTo>
                    <a:pt x="196596" y="1156716"/>
                  </a:lnTo>
                  <a:lnTo>
                    <a:pt x="8046720" y="1156716"/>
                  </a:lnTo>
                  <a:lnTo>
                    <a:pt x="8066532" y="1155192"/>
                  </a:lnTo>
                  <a:lnTo>
                    <a:pt x="8084820" y="1152144"/>
                  </a:lnTo>
                  <a:lnTo>
                    <a:pt x="8101584" y="1148275"/>
                  </a:lnTo>
                  <a:close/>
                </a:path>
                <a:path w="8243570" h="1156970">
                  <a:moveTo>
                    <a:pt x="8101584" y="21844"/>
                  </a:moveTo>
                  <a:lnTo>
                    <a:pt x="8101584" y="21336"/>
                  </a:lnTo>
                  <a:lnTo>
                    <a:pt x="8100060" y="21336"/>
                  </a:lnTo>
                  <a:lnTo>
                    <a:pt x="8101584" y="21844"/>
                  </a:lnTo>
                  <a:close/>
                </a:path>
                <a:path w="8243570" h="1156970">
                  <a:moveTo>
                    <a:pt x="8118348" y="1143000"/>
                  </a:moveTo>
                  <a:lnTo>
                    <a:pt x="8118348" y="1129284"/>
                  </a:lnTo>
                  <a:lnTo>
                    <a:pt x="8100060" y="1135380"/>
                  </a:lnTo>
                  <a:lnTo>
                    <a:pt x="8101584" y="1135380"/>
                  </a:lnTo>
                  <a:lnTo>
                    <a:pt x="8101584" y="1148275"/>
                  </a:lnTo>
                  <a:lnTo>
                    <a:pt x="8104632" y="1147572"/>
                  </a:lnTo>
                  <a:lnTo>
                    <a:pt x="8118348" y="1143000"/>
                  </a:lnTo>
                  <a:close/>
                </a:path>
                <a:path w="8243570" h="1156970">
                  <a:moveTo>
                    <a:pt x="8118348" y="28124"/>
                  </a:moveTo>
                  <a:lnTo>
                    <a:pt x="8118348" y="27432"/>
                  </a:lnTo>
                  <a:lnTo>
                    <a:pt x="8116824" y="27432"/>
                  </a:lnTo>
                  <a:lnTo>
                    <a:pt x="8118348" y="28124"/>
                  </a:lnTo>
                  <a:close/>
                </a:path>
                <a:path w="8243570" h="1156970">
                  <a:moveTo>
                    <a:pt x="8229600" y="1029004"/>
                  </a:moveTo>
                  <a:lnTo>
                    <a:pt x="8229600" y="978408"/>
                  </a:lnTo>
                  <a:lnTo>
                    <a:pt x="8226552" y="996696"/>
                  </a:lnTo>
                  <a:lnTo>
                    <a:pt x="8221980" y="1014984"/>
                  </a:lnTo>
                  <a:lnTo>
                    <a:pt x="8221980" y="1013460"/>
                  </a:lnTo>
                  <a:lnTo>
                    <a:pt x="8215884" y="1031748"/>
                  </a:lnTo>
                  <a:lnTo>
                    <a:pt x="8215884" y="1030224"/>
                  </a:lnTo>
                  <a:lnTo>
                    <a:pt x="8188452" y="1075944"/>
                  </a:lnTo>
                  <a:lnTo>
                    <a:pt x="8148828" y="1112520"/>
                  </a:lnTo>
                  <a:lnTo>
                    <a:pt x="8116824" y="1129284"/>
                  </a:lnTo>
                  <a:lnTo>
                    <a:pt x="8118348" y="1129284"/>
                  </a:lnTo>
                  <a:lnTo>
                    <a:pt x="8118348" y="1143000"/>
                  </a:lnTo>
                  <a:lnTo>
                    <a:pt x="8122920" y="1141476"/>
                  </a:lnTo>
                  <a:lnTo>
                    <a:pt x="8156448" y="1123188"/>
                  </a:lnTo>
                  <a:lnTo>
                    <a:pt x="8197596" y="1085088"/>
                  </a:lnTo>
                  <a:lnTo>
                    <a:pt x="8218932" y="1053084"/>
                  </a:lnTo>
                  <a:lnTo>
                    <a:pt x="8226552" y="1036320"/>
                  </a:lnTo>
                  <a:lnTo>
                    <a:pt x="8229600" y="1029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10815" y="6121397"/>
            <a:ext cx="3328670" cy="937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95"/>
              </a:spcBef>
            </a:pPr>
            <a:r>
              <a:rPr sz="2800" u="heavy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Gestational</a:t>
            </a:r>
            <a:r>
              <a:rPr sz="2800" u="heavy" spc="-130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10" dirty="0">
                <a:solidFill>
                  <a:srgbClr val="C0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Diabetes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ts val="3829"/>
              </a:lnSpc>
            </a:pPr>
            <a:r>
              <a:rPr sz="3200" dirty="0">
                <a:solidFill>
                  <a:srgbClr val="EEECE1"/>
                </a:solidFill>
                <a:latin typeface="Arial MT"/>
                <a:cs typeface="Arial MT"/>
              </a:rPr>
              <a:t>during</a:t>
            </a:r>
            <a:r>
              <a:rPr sz="3200" spc="-55" dirty="0">
                <a:solidFill>
                  <a:srgbClr val="EEECE1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EEECE1"/>
                </a:solidFill>
                <a:latin typeface="Arial MT"/>
                <a:cs typeface="Arial MT"/>
              </a:rPr>
              <a:t>pregnancy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107" y="644143"/>
            <a:ext cx="59899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Types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65" dirty="0">
                <a:latin typeface="Times New Roman"/>
                <a:cs typeface="Times New Roman"/>
              </a:rPr>
              <a:t> </a:t>
            </a:r>
            <a:r>
              <a:rPr dirty="0"/>
              <a:t>Diabetes</a:t>
            </a:r>
            <a:r>
              <a:rPr spc="-170" dirty="0">
                <a:latin typeface="Times New Roman"/>
                <a:cs typeface="Times New Roman"/>
              </a:rPr>
              <a:t> </a:t>
            </a:r>
            <a:r>
              <a:rPr spc="-10" dirty="0"/>
              <a:t>Mellitus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139" y="1519834"/>
            <a:ext cx="6995795" cy="50063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53695" algn="l"/>
              </a:tabLst>
            </a:pPr>
            <a:r>
              <a:rPr sz="2800" i="1" spc="-30" dirty="0">
                <a:latin typeface="Calibri"/>
                <a:cs typeface="Calibri"/>
              </a:rPr>
              <a:t>Type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1:</a:t>
            </a:r>
            <a:endParaRPr sz="2800">
              <a:latin typeface="Calibri"/>
              <a:cs typeface="Calibri"/>
            </a:endParaRPr>
          </a:p>
          <a:p>
            <a:pPr marL="753745" lvl="1" indent="-284480">
              <a:lnSpc>
                <a:spcPct val="100000"/>
              </a:lnSpc>
              <a:spcBef>
                <a:spcPts val="710"/>
              </a:spcBef>
              <a:buFont typeface="Arial MT"/>
              <a:buChar char="–"/>
              <a:tabLst>
                <a:tab pos="753745" algn="l"/>
              </a:tabLst>
            </a:pPr>
            <a:r>
              <a:rPr sz="2800" dirty="0">
                <a:latin typeface="Calibri"/>
                <a:cs typeface="Calibri"/>
              </a:rPr>
              <a:t>Body's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failure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produce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insulin.</a:t>
            </a:r>
            <a:endParaRPr sz="2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3695" algn="l"/>
              </a:tabLst>
            </a:pPr>
            <a:r>
              <a:rPr sz="2800" i="1" spc="-30" dirty="0">
                <a:latin typeface="Calibri"/>
                <a:cs typeface="Calibri"/>
              </a:rPr>
              <a:t>Type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2:</a:t>
            </a:r>
            <a:endParaRPr sz="2800">
              <a:latin typeface="Calibri"/>
              <a:cs typeface="Calibri"/>
            </a:endParaRPr>
          </a:p>
          <a:p>
            <a:pPr marL="753745" lvl="1" indent="-284480">
              <a:lnSpc>
                <a:spcPct val="100000"/>
              </a:lnSpc>
              <a:spcBef>
                <a:spcPts val="695"/>
              </a:spcBef>
              <a:buFont typeface="Arial MT"/>
              <a:buChar char="–"/>
              <a:tabLst>
                <a:tab pos="753745" algn="l"/>
              </a:tabLst>
            </a:pPr>
            <a:r>
              <a:rPr sz="2800" dirty="0">
                <a:latin typeface="Calibri"/>
                <a:cs typeface="Calibri"/>
              </a:rPr>
              <a:t>Insulin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resistance</a:t>
            </a:r>
            <a:endParaRPr sz="2800">
              <a:latin typeface="Calibri"/>
              <a:cs typeface="Calibri"/>
            </a:endParaRPr>
          </a:p>
          <a:p>
            <a:pPr marL="754380" marR="207645" lvl="1" indent="-285115">
              <a:lnSpc>
                <a:spcPct val="100000"/>
              </a:lnSpc>
              <a:spcBef>
                <a:spcPts val="710"/>
              </a:spcBef>
              <a:buFont typeface="Arial MT"/>
              <a:buChar char="–"/>
              <a:tabLst>
                <a:tab pos="754380" algn="l"/>
              </a:tabLst>
            </a:pPr>
            <a:r>
              <a:rPr sz="2800" spc="-10" dirty="0">
                <a:latin typeface="Calibri"/>
                <a:cs typeface="Calibri"/>
              </a:rPr>
              <a:t>Sometimes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combined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relative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insulin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deficiency.</a:t>
            </a:r>
            <a:endParaRPr sz="2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3695" algn="l"/>
              </a:tabLst>
            </a:pPr>
            <a:r>
              <a:rPr sz="2800" i="1" spc="-20" dirty="0">
                <a:latin typeface="Calibri"/>
                <a:cs typeface="Calibri"/>
              </a:rPr>
              <a:t>Gestational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diabetes:</a:t>
            </a:r>
            <a:endParaRPr sz="2800">
              <a:latin typeface="Calibri"/>
              <a:cs typeface="Calibri"/>
            </a:endParaRPr>
          </a:p>
          <a:p>
            <a:pPr marL="754380" marR="5080" lvl="1" indent="-285115">
              <a:lnSpc>
                <a:spcPct val="100000"/>
              </a:lnSpc>
              <a:spcBef>
                <a:spcPts val="695"/>
              </a:spcBef>
              <a:buFont typeface="Arial MT"/>
              <a:buChar char="–"/>
              <a:tabLst>
                <a:tab pos="754380" algn="l"/>
              </a:tabLst>
            </a:pPr>
            <a:r>
              <a:rPr sz="2800" spc="-20" dirty="0">
                <a:latin typeface="Calibri"/>
                <a:cs typeface="Calibri"/>
              </a:rPr>
              <a:t>Gestational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diabetes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affects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4%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all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pregnant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women.</a:t>
            </a:r>
            <a:endParaRPr sz="2800">
              <a:latin typeface="Calibri"/>
              <a:cs typeface="Calibri"/>
            </a:endParaRPr>
          </a:p>
          <a:p>
            <a:pPr marL="753745" lvl="1" indent="-284480">
              <a:lnSpc>
                <a:spcPct val="100000"/>
              </a:lnSpc>
              <a:spcBef>
                <a:spcPts val="710"/>
              </a:spcBef>
              <a:buFont typeface="Arial MT"/>
              <a:buChar char="–"/>
              <a:tabLst>
                <a:tab pos="753745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may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precede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development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type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5720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86200"/>
              <a:ext cx="9143999" cy="3337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419859" y="496061"/>
            <a:ext cx="7218681" cy="692497"/>
          </a:xfrm>
        </p:spPr>
        <p:txBody>
          <a:bodyPr/>
          <a:lstStyle/>
          <a:p>
            <a:pPr eaLnBrk="1" hangingPunct="1"/>
            <a:r>
              <a:rPr lang="en-US" sz="4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Regulation of </a:t>
            </a:r>
            <a:r>
              <a:rPr lang="en-GB" sz="4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5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lood</a:t>
            </a:r>
            <a:r>
              <a:rPr lang="en-US" sz="4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Glucose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64536"/>
            <a:ext cx="8381999" cy="393954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Regulation of blood glucose is important because it is essential to have a continuous supply of glucose to brain.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 though brain can utilize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bodies to some extent, it has an obligatory requirement of glucose.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RBC and renal medulla are also dependent on glucose for their fuel 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81584"/>
            <a:ext cx="7121239" cy="34046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7304" y="3886200"/>
            <a:ext cx="8568055" cy="3429000"/>
            <a:chOff x="507304" y="3886200"/>
            <a:chExt cx="8568055" cy="3429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04" y="4582715"/>
              <a:ext cx="8567802" cy="2143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0" y="3886200"/>
              <a:ext cx="7591043" cy="3428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5720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86200"/>
              <a:ext cx="9143999" cy="3428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1525015"/>
            <a:ext cx="4353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libri"/>
                <a:cs typeface="Calibri"/>
              </a:rPr>
              <a:t>SIGNS</a:t>
            </a:r>
            <a:r>
              <a:rPr sz="4000" spc="-18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Calibri"/>
                <a:cs typeface="Calibri"/>
              </a:rPr>
              <a:t>&amp;</a:t>
            </a:r>
            <a:r>
              <a:rPr sz="4000" spc="-16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SYMPTOMS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5101" rIns="0" bIns="0" rtlCol="0">
            <a:spAutoFit/>
          </a:bodyPr>
          <a:lstStyle/>
          <a:p>
            <a:pPr marL="1280160">
              <a:lnSpc>
                <a:spcPct val="100000"/>
              </a:lnSpc>
              <a:spcBef>
                <a:spcPts val="100"/>
              </a:spcBef>
            </a:pPr>
            <a:r>
              <a:rPr dirty="0"/>
              <a:t>Signs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10" dirty="0"/>
              <a:t>Symptoms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139" y="1931313"/>
            <a:ext cx="7031355" cy="29718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3060" indent="-340360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353060" algn="l"/>
              </a:tabLst>
            </a:pPr>
            <a:r>
              <a:rPr sz="4000" spc="-20" dirty="0">
                <a:latin typeface="Calibri"/>
                <a:cs typeface="Calibri"/>
              </a:rPr>
              <a:t>Polyuria</a:t>
            </a:r>
            <a:r>
              <a:rPr sz="4000" spc="-18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Calibri"/>
                <a:cs typeface="Calibri"/>
              </a:rPr>
              <a:t>(</a:t>
            </a:r>
            <a:r>
              <a:rPr sz="4000" spc="-30" dirty="0">
                <a:solidFill>
                  <a:srgbClr val="C00000"/>
                </a:solidFill>
                <a:latin typeface="Calibri"/>
                <a:cs typeface="Calibri"/>
              </a:rPr>
              <a:t>excessive</a:t>
            </a:r>
            <a:r>
              <a:rPr sz="4000" spc="-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C00000"/>
                </a:solidFill>
                <a:latin typeface="Calibri"/>
                <a:cs typeface="Calibri"/>
              </a:rPr>
              <a:t>urination</a:t>
            </a:r>
            <a:r>
              <a:rPr sz="4000" spc="-10" dirty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  <a:p>
            <a:pPr marL="353060" indent="-34036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353060" algn="l"/>
              </a:tabLst>
            </a:pPr>
            <a:r>
              <a:rPr sz="4000" spc="-30" dirty="0">
                <a:latin typeface="Calibri"/>
                <a:cs typeface="Calibri"/>
              </a:rPr>
              <a:t>Polydipsia</a:t>
            </a:r>
            <a:r>
              <a:rPr sz="4000" spc="-204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(</a:t>
            </a:r>
            <a:r>
              <a:rPr sz="4000" spc="-25" dirty="0">
                <a:solidFill>
                  <a:srgbClr val="C00000"/>
                </a:solidFill>
                <a:latin typeface="Calibri"/>
                <a:cs typeface="Calibri"/>
              </a:rPr>
              <a:t>excessive</a:t>
            </a:r>
            <a:r>
              <a:rPr sz="4000" spc="-1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thirst</a:t>
            </a:r>
            <a:r>
              <a:rPr sz="4000" spc="-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50" dirty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  <a:p>
            <a:pPr marL="353060" indent="-34036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53060" algn="l"/>
              </a:tabLst>
            </a:pPr>
            <a:r>
              <a:rPr sz="4000" spc="-25" dirty="0">
                <a:latin typeface="Calibri"/>
                <a:cs typeface="Calibri"/>
              </a:rPr>
              <a:t>Polyphagia</a:t>
            </a:r>
            <a:r>
              <a:rPr sz="4000" spc="-195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Calibri"/>
                <a:cs typeface="Calibri"/>
              </a:rPr>
              <a:t>(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strong</a:t>
            </a:r>
            <a:r>
              <a:rPr sz="4000" spc="-1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C00000"/>
                </a:solidFill>
                <a:latin typeface="Calibri"/>
                <a:cs typeface="Calibri"/>
              </a:rPr>
              <a:t>desire</a:t>
            </a:r>
            <a:r>
              <a:rPr sz="4000" spc="-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4000" spc="-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eat</a:t>
            </a:r>
            <a:r>
              <a:rPr sz="4000" spc="-20" dirty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  <a:p>
            <a:pPr marL="353060" indent="-34036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353060" algn="l"/>
              </a:tabLst>
            </a:pPr>
            <a:r>
              <a:rPr sz="4000" spc="-35" dirty="0">
                <a:solidFill>
                  <a:srgbClr val="C00000"/>
                </a:solidFill>
                <a:latin typeface="Calibri"/>
                <a:cs typeface="Calibri"/>
              </a:rPr>
              <a:t>Weight</a:t>
            </a:r>
            <a:r>
              <a:rPr sz="4000" spc="-2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loss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504" y="2950464"/>
            <a:ext cx="2151888" cy="41574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2383" y="5141976"/>
            <a:ext cx="1770888" cy="18836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6079" y="2950464"/>
            <a:ext cx="2017776" cy="20238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8655" y="2889504"/>
            <a:ext cx="4267200" cy="4267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680" y="743712"/>
            <a:ext cx="2200655" cy="20116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6976" y="1609344"/>
            <a:ext cx="408431" cy="4632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30752" y="1621536"/>
            <a:ext cx="335279" cy="4267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51376" y="1633727"/>
            <a:ext cx="408431" cy="4145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6111" y="1609344"/>
            <a:ext cx="347472" cy="4511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38928" y="1597152"/>
            <a:ext cx="365759" cy="4754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02223" y="1621536"/>
            <a:ext cx="438912" cy="41452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96000" y="1597152"/>
            <a:ext cx="365759" cy="4754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47104" y="1633727"/>
            <a:ext cx="408431" cy="4267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67600" y="457200"/>
            <a:ext cx="2005583" cy="227685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942844" y="5120640"/>
            <a:ext cx="0" cy="1990725"/>
          </a:xfrm>
          <a:custGeom>
            <a:avLst/>
            <a:gdLst/>
            <a:ahLst/>
            <a:cxnLst/>
            <a:rect l="l" t="t" r="r" b="b"/>
            <a:pathLst>
              <a:path h="1990725">
                <a:moveTo>
                  <a:pt x="0" y="1990344"/>
                </a:moveTo>
                <a:lnTo>
                  <a:pt x="0" y="0"/>
                </a:lnTo>
              </a:path>
            </a:pathLst>
          </a:custGeom>
          <a:ln w="15240">
            <a:solidFill>
              <a:srgbClr val="5748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935223" y="5120640"/>
            <a:ext cx="1993900" cy="1990725"/>
            <a:chOff x="2935223" y="5120640"/>
            <a:chExt cx="1993900" cy="1990725"/>
          </a:xfrm>
        </p:grpSpPr>
        <p:sp>
          <p:nvSpPr>
            <p:cNvPr id="18" name="object 18"/>
            <p:cNvSpPr/>
            <p:nvPr/>
          </p:nvSpPr>
          <p:spPr>
            <a:xfrm>
              <a:off x="4920995" y="5120640"/>
              <a:ext cx="0" cy="1990725"/>
            </a:xfrm>
            <a:custGeom>
              <a:avLst/>
              <a:gdLst/>
              <a:ahLst/>
              <a:cxnLst/>
              <a:rect l="l" t="t" r="r" b="b"/>
              <a:pathLst>
                <a:path h="1990725">
                  <a:moveTo>
                    <a:pt x="0" y="1990344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5748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35223" y="5128260"/>
              <a:ext cx="1993900" cy="0"/>
            </a:xfrm>
            <a:custGeom>
              <a:avLst/>
              <a:gdLst/>
              <a:ahLst/>
              <a:cxnLst/>
              <a:rect l="l" t="t" r="r" b="b"/>
              <a:pathLst>
                <a:path w="1993900">
                  <a:moveTo>
                    <a:pt x="0" y="0"/>
                  </a:moveTo>
                  <a:lnTo>
                    <a:pt x="1993392" y="0"/>
                  </a:lnTo>
                </a:path>
              </a:pathLst>
            </a:custGeom>
            <a:ln w="15240">
              <a:solidFill>
                <a:srgbClr val="5748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5223" y="7103364"/>
              <a:ext cx="1993900" cy="0"/>
            </a:xfrm>
            <a:custGeom>
              <a:avLst/>
              <a:gdLst/>
              <a:ahLst/>
              <a:cxnLst/>
              <a:rect l="l" t="t" r="r" b="b"/>
              <a:pathLst>
                <a:path w="1993900">
                  <a:moveTo>
                    <a:pt x="0" y="0"/>
                  </a:moveTo>
                  <a:lnTo>
                    <a:pt x="1993392" y="0"/>
                  </a:lnTo>
                </a:path>
              </a:pathLst>
            </a:custGeom>
            <a:ln w="15240">
              <a:solidFill>
                <a:srgbClr val="5748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05200" y="1234439"/>
            <a:ext cx="3194304" cy="27736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281416" y="5407152"/>
            <a:ext cx="1103375" cy="74675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10528" y="2962655"/>
            <a:ext cx="697991" cy="23774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248513" y="5744209"/>
            <a:ext cx="120269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>
              <a:lnSpc>
                <a:spcPts val="2010"/>
              </a:lnSpc>
              <a:spcBef>
                <a:spcPts val="100"/>
              </a:spcBef>
            </a:pPr>
            <a:r>
              <a:rPr sz="1950" spc="-10" dirty="0">
                <a:solidFill>
                  <a:srgbClr val="2D2D2D"/>
                </a:solidFill>
                <a:latin typeface="Lucida Sans Unicode"/>
                <a:cs typeface="Lucida Sans Unicode"/>
              </a:rPr>
              <a:t>Faginat</a:t>
            </a:r>
            <a:endParaRPr sz="1950">
              <a:latin typeface="Lucida Sans Unicode"/>
              <a:cs typeface="Lucida Sans Unicode"/>
            </a:endParaRPr>
          </a:p>
          <a:p>
            <a:pPr marL="12700">
              <a:lnSpc>
                <a:spcPts val="2130"/>
              </a:lnSpc>
            </a:pPr>
            <a:r>
              <a:rPr sz="2050" spc="-75" dirty="0">
                <a:solidFill>
                  <a:srgbClr val="0A0A0A"/>
                </a:solidFill>
                <a:latin typeface="Lucida Sans Unicode"/>
                <a:cs typeface="Lucida Sans Unicode"/>
              </a:rPr>
              <a:t>infe‹tï0</a:t>
            </a:r>
            <a:r>
              <a:rPr sz="3075" spc="-112" baseline="4065" dirty="0">
                <a:solidFill>
                  <a:srgbClr val="0A0A0A"/>
                </a:solidFill>
                <a:latin typeface="Lucida Sans Unicode"/>
                <a:cs typeface="Lucida Sans Unicode"/>
              </a:rPr>
              <a:t>n</a:t>
            </a:r>
            <a:r>
              <a:rPr sz="2050" spc="-75" dirty="0">
                <a:solidFill>
                  <a:srgbClr val="0A0A0A"/>
                </a:solidFill>
                <a:latin typeface="Lucida Sans Unicode"/>
                <a:cs typeface="Lucida Sans Unicode"/>
              </a:rPr>
              <a:t>s.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33097" y="4280661"/>
            <a:ext cx="968375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120"/>
              </a:lnSpc>
              <a:spcBef>
                <a:spcPts val="100"/>
              </a:spcBef>
            </a:pPr>
            <a:r>
              <a:rPr sz="2050" spc="-114" dirty="0">
                <a:solidFill>
                  <a:srgbClr val="313131"/>
                </a:solidFill>
                <a:latin typeface="Lucida Sans Unicode"/>
                <a:cs typeface="Lucida Sans Unicode"/>
              </a:rPr>
              <a:t>that</a:t>
            </a:r>
            <a:r>
              <a:rPr sz="2050" spc="-27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2050" spc="-175" dirty="0">
                <a:solidFill>
                  <a:srgbClr val="161616"/>
                </a:solidFill>
                <a:latin typeface="Lucida Sans Unicode"/>
                <a:cs typeface="Lucida Sans Unicode"/>
              </a:rPr>
              <a:t>aarït</a:t>
            </a:r>
            <a:endParaRPr sz="2050">
              <a:latin typeface="Lucida Sans Unicode"/>
              <a:cs typeface="Lucida Sans Unicode"/>
            </a:endParaRPr>
          </a:p>
          <a:p>
            <a:pPr marR="5080" algn="r">
              <a:lnSpc>
                <a:spcPts val="2120"/>
              </a:lnSpc>
            </a:pPr>
            <a:r>
              <a:rPr sz="2050" spc="-25" dirty="0">
                <a:solidFill>
                  <a:srgbClr val="111111"/>
                </a:solidFill>
                <a:latin typeface="Lucida Sans Unicode"/>
                <a:cs typeface="Lucida Sans Unicode"/>
              </a:rPr>
              <a:t>heal.</a:t>
            </a:r>
            <a:endParaRPr sz="2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5101" rIns="0" bIns="0" rtlCol="0">
            <a:spAutoFit/>
          </a:bodyPr>
          <a:lstStyle/>
          <a:p>
            <a:pPr marL="1777364">
              <a:lnSpc>
                <a:spcPct val="100000"/>
              </a:lnSpc>
              <a:spcBef>
                <a:spcPts val="100"/>
              </a:spcBef>
            </a:pPr>
            <a:r>
              <a:rPr dirty="0"/>
              <a:t>Later</a:t>
            </a:r>
            <a:r>
              <a:rPr spc="-220" dirty="0">
                <a:latin typeface="Times New Roman"/>
                <a:cs typeface="Times New Roman"/>
              </a:rPr>
              <a:t> </a:t>
            </a:r>
            <a:r>
              <a:rPr spc="-10" dirty="0"/>
              <a:t>Symptoms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3695" algn="l"/>
              </a:tabLst>
            </a:pPr>
            <a:r>
              <a:rPr spc="-10" dirty="0"/>
              <a:t>Fatigue</a:t>
            </a:r>
          </a:p>
          <a:p>
            <a:pPr marL="353695" indent="-340995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353695" algn="l"/>
              </a:tabLst>
            </a:pPr>
            <a:r>
              <a:rPr dirty="0"/>
              <a:t>Dry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skin</a:t>
            </a:r>
          </a:p>
          <a:p>
            <a:pPr marL="353695" indent="-340995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353695" algn="l"/>
              </a:tabLst>
            </a:pPr>
            <a:r>
              <a:rPr dirty="0"/>
              <a:t>Abnormal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high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frequency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0" dirty="0"/>
              <a:t>infection</a:t>
            </a:r>
          </a:p>
          <a:p>
            <a:pPr marL="353695" indent="-340995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353695" algn="l"/>
              </a:tabLst>
            </a:pPr>
            <a:r>
              <a:rPr dirty="0"/>
              <a:t>Feet</a:t>
            </a:r>
            <a:r>
              <a:rPr spc="-170" dirty="0">
                <a:latin typeface="Times New Roman"/>
                <a:cs typeface="Times New Roman"/>
              </a:rPr>
              <a:t> </a:t>
            </a:r>
            <a:r>
              <a:rPr spc="-10" dirty="0"/>
              <a:t>Ulceration</a:t>
            </a:r>
          </a:p>
          <a:p>
            <a:pPr marL="353695" indent="-340995">
              <a:lnSpc>
                <a:spcPct val="100000"/>
              </a:lnSpc>
              <a:spcBef>
                <a:spcPts val="405"/>
              </a:spcBef>
              <a:buFont typeface="Arial MT"/>
              <a:buChar char="•"/>
              <a:tabLst>
                <a:tab pos="353695" algn="l"/>
              </a:tabLst>
            </a:pPr>
            <a:r>
              <a:rPr dirty="0"/>
              <a:t>Loss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sensibility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lower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10" dirty="0"/>
              <a:t>extremities</a:t>
            </a:r>
          </a:p>
          <a:p>
            <a:pPr marL="353695" indent="-340995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353695" algn="l"/>
              </a:tabLst>
            </a:pPr>
            <a:r>
              <a:rPr dirty="0"/>
              <a:t>Erectile</a:t>
            </a:r>
            <a:r>
              <a:rPr spc="-175" dirty="0">
                <a:latin typeface="Times New Roman"/>
                <a:cs typeface="Times New Roman"/>
              </a:rPr>
              <a:t> </a:t>
            </a:r>
            <a:r>
              <a:rPr spc="-10" dirty="0"/>
              <a:t>dysfunction</a:t>
            </a:r>
          </a:p>
          <a:p>
            <a:pPr marL="353695" indent="-340995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353695" algn="l"/>
              </a:tabLst>
            </a:pPr>
            <a:r>
              <a:rPr dirty="0"/>
              <a:t>Slow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dirty="0"/>
              <a:t>Healing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wounds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or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0" dirty="0"/>
              <a:t>sores</a:t>
            </a:r>
          </a:p>
          <a:p>
            <a:pPr marL="353695" indent="-340995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353695" algn="l"/>
              </a:tabLst>
            </a:pPr>
            <a:r>
              <a:rPr dirty="0"/>
              <a:t>Changes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vision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955" y="1676400"/>
            <a:ext cx="5283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B80046"/>
                </a:solidFill>
              </a:rPr>
              <a:t>Am</a:t>
            </a:r>
            <a:r>
              <a:rPr spc="-150" dirty="0">
                <a:solidFill>
                  <a:srgbClr val="B8004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B80046"/>
                </a:solidFill>
              </a:rPr>
              <a:t>I</a:t>
            </a:r>
            <a:r>
              <a:rPr spc="-140" dirty="0">
                <a:solidFill>
                  <a:srgbClr val="B8004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B80046"/>
                </a:solidFill>
              </a:rPr>
              <a:t>diabetec</a:t>
            </a:r>
            <a:r>
              <a:rPr spc="-155" dirty="0">
                <a:solidFill>
                  <a:srgbClr val="B8004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B80046"/>
                </a:solidFill>
              </a:rPr>
              <a:t>patient</a:t>
            </a:r>
            <a:r>
              <a:rPr spc="-165" dirty="0">
                <a:solidFill>
                  <a:srgbClr val="B80046"/>
                </a:solidFill>
                <a:latin typeface="Times New Roman"/>
                <a:cs typeface="Times New Roman"/>
              </a:rPr>
              <a:t> </a:t>
            </a:r>
            <a:r>
              <a:rPr spc="-50" dirty="0">
                <a:solidFill>
                  <a:srgbClr val="B80046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3770376"/>
            <a:ext cx="7763256" cy="29260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1183" y="4547615"/>
            <a:ext cx="603504" cy="21244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9952" y="3794759"/>
            <a:ext cx="469391" cy="5699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0415" y="3032252"/>
            <a:ext cx="54743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50" dirty="0">
                <a:solidFill>
                  <a:srgbClr val="3F3F3F"/>
                </a:solidFill>
                <a:latin typeface="Lucida Sans Unicode"/>
                <a:cs typeface="Lucida Sans Unicode"/>
              </a:rPr>
              <a:t>BLOOD</a:t>
            </a:r>
            <a:r>
              <a:rPr sz="4200" spc="-9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4200" spc="-345" dirty="0">
                <a:solidFill>
                  <a:srgbClr val="3F3F3F"/>
                </a:solidFill>
                <a:latin typeface="Lucida Sans Unicode"/>
                <a:cs typeface="Lucida Sans Unicode"/>
              </a:rPr>
              <a:t>GLUCßSE</a:t>
            </a:r>
            <a:r>
              <a:rPr sz="4200" spc="3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6300" spc="-412" baseline="-1322" dirty="0">
                <a:latin typeface="Lucida Sans Unicode"/>
                <a:cs typeface="Lucida Sans Unicode"/>
              </a:rPr>
              <a:t>CH</a:t>
            </a:r>
            <a:r>
              <a:rPr sz="4200" spc="-275" dirty="0">
                <a:latin typeface="Lucida Sans Unicode"/>
                <a:cs typeface="Lucida Sans Unicode"/>
              </a:rPr>
              <a:t>ART</a:t>
            </a:r>
            <a:endParaRPr sz="42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5659" y="3843273"/>
            <a:ext cx="128397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-265" dirty="0">
                <a:latin typeface="Lucida Sans Unicode"/>
                <a:cs typeface="Lucida Sans Unicode"/>
              </a:rPr>
              <a:t>2-</a:t>
            </a:r>
            <a:r>
              <a:rPr sz="2350" spc="-270" dirty="0">
                <a:latin typeface="Lucida Sans Unicode"/>
                <a:cs typeface="Lucida Sans Unicode"/>
              </a:rPr>
              <a:t>3</a:t>
            </a:r>
            <a:r>
              <a:rPr sz="2350" spc="-165" dirty="0">
                <a:latin typeface="Lucida Sans Unicode"/>
                <a:cs typeface="Lucida Sans Unicode"/>
              </a:rPr>
              <a:t> </a:t>
            </a:r>
            <a:r>
              <a:rPr sz="2350" spc="-135" dirty="0">
                <a:latin typeface="Lucida Sans Unicode"/>
                <a:cs typeface="Lucida Sans Unicode"/>
              </a:rPr>
              <a:t>houæ</a:t>
            </a:r>
            <a:endParaRPr sz="23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5049" y="4117594"/>
            <a:ext cx="86042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-229" dirty="0">
                <a:latin typeface="Lucida Sans Unicode"/>
                <a:cs typeface="Lucida Sans Unicode"/>
              </a:rPr>
              <a:t>Mg/DL</a:t>
            </a:r>
            <a:endParaRPr sz="23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7023" y="4117594"/>
            <a:ext cx="305308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5265" algn="l"/>
              </a:tabLst>
            </a:pPr>
            <a:r>
              <a:rPr sz="2350" spc="-10" dirty="0">
                <a:latin typeface="Lucida Sans Unicode"/>
                <a:cs typeface="Lucida Sans Unicode"/>
              </a:rPr>
              <a:t>Fã9tlng</a:t>
            </a:r>
            <a:r>
              <a:rPr sz="2350" dirty="0">
                <a:latin typeface="Lucida Sans Unicode"/>
                <a:cs typeface="Lucida Sans Unicode"/>
              </a:rPr>
              <a:t>	</a:t>
            </a:r>
            <a:r>
              <a:rPr sz="2350" spc="-100" dirty="0">
                <a:latin typeface="Lucida Sans Unicode"/>
                <a:cs typeface="Lucida Sans Unicode"/>
              </a:rPr>
              <a:t>After</a:t>
            </a:r>
            <a:r>
              <a:rPr sz="2350" spc="-75" dirty="0">
                <a:latin typeface="Lucida Sans Unicode"/>
                <a:cs typeface="Lucida Sans Unicode"/>
              </a:rPr>
              <a:t> </a:t>
            </a:r>
            <a:r>
              <a:rPr sz="2350" spc="-100" dirty="0">
                <a:latin typeface="Lucida Sans Unicode"/>
                <a:cs typeface="Lucida Sans Unicode"/>
              </a:rPr>
              <a:t>Eating</a:t>
            </a:r>
            <a:endParaRPr sz="23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8739" y="4209034"/>
            <a:ext cx="159004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-35" dirty="0">
                <a:latin typeface="Lucida Sans Unicode"/>
                <a:cs typeface="Lucida Sans Unicode"/>
              </a:rPr>
              <a:t>xfter</a:t>
            </a:r>
            <a:r>
              <a:rPr sz="2350" spc="-140" dirty="0">
                <a:latin typeface="Lucida Sans Unicode"/>
                <a:cs typeface="Lucida Sans Unicode"/>
              </a:rPr>
              <a:t> </a:t>
            </a:r>
            <a:r>
              <a:rPr sz="2350" spc="-95" dirty="0">
                <a:latin typeface="Lucida Sans Unicode"/>
                <a:cs typeface="Lucida Sans Unicode"/>
              </a:rPr>
              <a:t>Eating</a:t>
            </a:r>
            <a:endParaRPr sz="23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0185" y="5542533"/>
            <a:ext cx="189611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395" dirty="0">
                <a:latin typeface="Lucida Sans Unicode"/>
                <a:cs typeface="Lucida Sans Unicode"/>
              </a:rPr>
              <a:t>l/T1ğdİØÖ</a:t>
            </a:r>
            <a:r>
              <a:rPr sz="2050" spc="65" dirty="0">
                <a:latin typeface="Lucida Sans Unicode"/>
                <a:cs typeface="Lucida Sans Unicode"/>
              </a:rPr>
              <a:t> </a:t>
            </a:r>
            <a:r>
              <a:rPr sz="2050" spc="-350" dirty="0">
                <a:latin typeface="Lucida Sans Unicode"/>
                <a:cs typeface="Lucida Sans Unicode"/>
              </a:rPr>
              <a:t>QIMCOSB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4754" y="5542533"/>
            <a:ext cx="98171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215" dirty="0">
                <a:latin typeface="Lucida Sans Unicode"/>
                <a:cs typeface="Lucida Sans Unicode"/>
              </a:rPr>
              <a:t>101-</a:t>
            </a:r>
            <a:r>
              <a:rPr sz="2050" spc="-190" dirty="0">
                <a:latin typeface="Lucida Sans Unicode"/>
                <a:cs typeface="Lucida Sans Unicode"/>
              </a:rPr>
              <a:t>125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8210" y="5542533"/>
            <a:ext cx="964565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45" dirty="0">
                <a:solidFill>
                  <a:srgbClr val="050505"/>
                </a:solidFill>
                <a:latin typeface="Lucida Sans Unicode"/>
                <a:cs typeface="Lucida Sans Unicode"/>
              </a:rPr>
              <a:t>1B0-</a:t>
            </a:r>
            <a:r>
              <a:rPr sz="2050" spc="-165" dirty="0">
                <a:solidFill>
                  <a:srgbClr val="050505"/>
                </a:solidFill>
                <a:latin typeface="Lucida Sans Unicode"/>
                <a:cs typeface="Lucida Sans Unicode"/>
              </a:rPr>
              <a:t>2Œ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7114" y="5542533"/>
            <a:ext cx="979805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65" dirty="0">
                <a:latin typeface="Lucida Sans Unicode"/>
                <a:cs typeface="Lucida Sans Unicode"/>
              </a:rPr>
              <a:t>14&amp;100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4173" y="6204458"/>
            <a:ext cx="89026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85" dirty="0">
                <a:latin typeface="Calibri"/>
                <a:cs typeface="Calibri"/>
              </a:rPr>
              <a:t>DİüÖOtİC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60" y="1597152"/>
            <a:ext cx="4861559" cy="37673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209800" y="6004559"/>
            <a:ext cx="5654040" cy="0"/>
          </a:xfrm>
          <a:custGeom>
            <a:avLst/>
            <a:gdLst/>
            <a:ahLst/>
            <a:cxnLst/>
            <a:rect l="l" t="t" r="r" b="b"/>
            <a:pathLst>
              <a:path w="5654040">
                <a:moveTo>
                  <a:pt x="0" y="0"/>
                </a:moveTo>
                <a:lnTo>
                  <a:pt x="5654040" y="0"/>
                </a:lnTo>
              </a:path>
            </a:pathLst>
          </a:custGeom>
          <a:ln w="18288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9915" y="1587246"/>
            <a:ext cx="32893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405" dirty="0">
                <a:solidFill>
                  <a:srgbClr val="6B6B6B"/>
                </a:solidFill>
                <a:latin typeface="Lucida Sans Unicode"/>
                <a:cs typeface="Lucida Sans Unicode"/>
              </a:rPr>
              <a:t>250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1483" y="2638805"/>
            <a:ext cx="1007110" cy="137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0880">
              <a:lnSpc>
                <a:spcPct val="100000"/>
              </a:lnSpc>
              <a:spcBef>
                <a:spcPts val="100"/>
              </a:spcBef>
            </a:pPr>
            <a:r>
              <a:rPr sz="1850" spc="-405" dirty="0">
                <a:solidFill>
                  <a:srgbClr val="595959"/>
                </a:solidFill>
                <a:latin typeface="Lucida Sans Unicode"/>
                <a:cs typeface="Lucida Sans Unicode"/>
              </a:rPr>
              <a:t>200</a:t>
            </a:r>
            <a:endParaRPr sz="1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Lucida Sans Unicode"/>
              <a:cs typeface="Lucida Sans Unicode"/>
            </a:endParaRPr>
          </a:p>
          <a:p>
            <a:pPr marL="12700">
              <a:lnSpc>
                <a:spcPts val="1970"/>
              </a:lnSpc>
            </a:pPr>
            <a:r>
              <a:rPr sz="1900" spc="-484" dirty="0">
                <a:solidFill>
                  <a:srgbClr val="2A2A2A"/>
                </a:solidFill>
                <a:latin typeface="Lucida Sans Unicode"/>
                <a:cs typeface="Lucida Sans Unicode"/>
              </a:rPr>
              <a:t>a*’</a:t>
            </a:r>
            <a:endParaRPr sz="1900">
              <a:latin typeface="Lucida Sans Unicode"/>
              <a:cs typeface="Lucida Sans Unicode"/>
            </a:endParaRPr>
          </a:p>
          <a:p>
            <a:pPr marL="676910">
              <a:lnSpc>
                <a:spcPts val="1850"/>
              </a:lnSpc>
            </a:pPr>
            <a:r>
              <a:rPr sz="1800" spc="-340" dirty="0">
                <a:solidFill>
                  <a:srgbClr val="424242"/>
                </a:solidFill>
                <a:latin typeface="Lucida Sans Unicode"/>
                <a:cs typeface="Lucida Sans Unicode"/>
              </a:rPr>
              <a:t>150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5709" y="4769611"/>
            <a:ext cx="342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40" dirty="0">
                <a:solidFill>
                  <a:srgbClr val="424242"/>
                </a:solidFill>
                <a:latin typeface="Lucida Sans Unicode"/>
                <a:cs typeface="Lucida Sans Unicode"/>
              </a:rPr>
              <a:t>100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8307" y="5827267"/>
            <a:ext cx="2336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0" dirty="0">
                <a:solidFill>
                  <a:srgbClr val="606060"/>
                </a:solidFill>
                <a:latin typeface="Lucida Sans Unicode"/>
                <a:cs typeface="Lucida Sans Unicode"/>
              </a:rPr>
              <a:t>50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8149" y="805180"/>
            <a:ext cx="5151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0" dirty="0">
                <a:latin typeface="Lucida Sans Unicode"/>
                <a:cs typeface="Lucida Sans Unicode"/>
              </a:rPr>
              <a:t>NOn-</a:t>
            </a:r>
            <a:r>
              <a:rPr sz="1600" spc="-204" dirty="0">
                <a:latin typeface="Lucida Sans Unicode"/>
                <a:cs typeface="Lucida Sans Unicode"/>
              </a:rPr>
              <a:t>DİBD@İE</a:t>
            </a:r>
            <a:r>
              <a:rPr sz="1600" spc="175" dirty="0">
                <a:latin typeface="Lucida Sans Unicode"/>
                <a:cs typeface="Lucida Sans Unicode"/>
              </a:rPr>
              <a:t> </a:t>
            </a:r>
            <a:r>
              <a:rPr sz="1600" spc="-75" dirty="0">
                <a:latin typeface="Lucida Sans Unicode"/>
                <a:cs typeface="Lucida Sans Unicode"/>
              </a:rPr>
              <a:t>(Blue)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190" dirty="0">
                <a:latin typeface="Lucida Sans Unicode"/>
                <a:cs typeface="Lucida Sans Unicode"/>
              </a:rPr>
              <a:t>V.</a:t>
            </a:r>
            <a:r>
              <a:rPr sz="1600" spc="-240" dirty="0">
                <a:latin typeface="Lucida Sans Unicode"/>
                <a:cs typeface="Lucida Sans Unicode"/>
              </a:rPr>
              <a:t> </a:t>
            </a:r>
            <a:r>
              <a:rPr sz="1600" spc="-130" dirty="0">
                <a:latin typeface="Lucida Sans Unicode"/>
                <a:cs typeface="Lucida Sans Unicode"/>
              </a:rPr>
              <a:t>DİBb@İE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(Ïšed)</a:t>
            </a:r>
            <a:r>
              <a:rPr sz="1600" spc="-90" dirty="0">
                <a:latin typeface="Lucida Sans Unicode"/>
                <a:cs typeface="Lucida Sans Unicode"/>
              </a:rPr>
              <a:t> </a:t>
            </a:r>
            <a:r>
              <a:rPr sz="1600" spc="-155" dirty="0">
                <a:latin typeface="Lucida Sans Unicode"/>
                <a:cs typeface="Lucida Sans Unicode"/>
              </a:rPr>
              <a:t>żśeBltİme</a:t>
            </a:r>
            <a:r>
              <a:rPr sz="1600" spc="-105" dirty="0">
                <a:latin typeface="Lucida Sans Unicode"/>
                <a:cs typeface="Lucida Sans Unicode"/>
              </a:rPr>
              <a:t> </a:t>
            </a:r>
            <a:r>
              <a:rPr sz="1600" spc="-100" dirty="0">
                <a:latin typeface="Lucida Sans Unicode"/>
                <a:cs typeface="Lucida Sans Unicode"/>
              </a:rPr>
              <a:t>Blood</a:t>
            </a:r>
            <a:r>
              <a:rPr sz="1600" spc="-12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Sugars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812967" y="1497838"/>
            <a:ext cx="1795780" cy="1189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00"/>
              </a:lnSpc>
              <a:spcBef>
                <a:spcPts val="100"/>
              </a:spcBef>
            </a:pPr>
            <a:r>
              <a:rPr sz="4450" spc="-195" dirty="0">
                <a:solidFill>
                  <a:srgbClr val="2D57D1"/>
                </a:solidFill>
              </a:rPr>
              <a:t>diabetes</a:t>
            </a:r>
            <a:endParaRPr sz="4450"/>
          </a:p>
          <a:p>
            <a:pPr marL="13335">
              <a:lnSpc>
                <a:spcPts val="4460"/>
              </a:lnSpc>
            </a:pPr>
            <a:r>
              <a:rPr sz="4250" spc="-10" dirty="0">
                <a:solidFill>
                  <a:srgbClr val="95AAE6"/>
                </a:solidFill>
              </a:rPr>
              <a:t>da</a:t>
            </a:r>
            <a:r>
              <a:rPr sz="6375" spc="-15" baseline="1307" dirty="0">
                <a:solidFill>
                  <a:srgbClr val="95AAE6"/>
                </a:solidFill>
              </a:rPr>
              <a:t>ily</a:t>
            </a:r>
            <a:endParaRPr sz="6375" baseline="1307"/>
          </a:p>
        </p:txBody>
      </p:sp>
      <p:sp>
        <p:nvSpPr>
          <p:cNvPr id="10" name="object 10"/>
          <p:cNvSpPr txBox="1"/>
          <p:nvPr/>
        </p:nvSpPr>
        <p:spPr>
          <a:xfrm>
            <a:off x="2746063" y="6061709"/>
            <a:ext cx="11811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445" dirty="0">
                <a:solidFill>
                  <a:srgbClr val="424242"/>
                </a:solidFill>
                <a:latin typeface="Lucida Sans Unicode"/>
                <a:cs typeface="Lucida Sans Unicode"/>
              </a:rPr>
              <a:t>0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34051" y="6061709"/>
            <a:ext cx="15938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120" dirty="0">
                <a:solidFill>
                  <a:srgbClr val="212121"/>
                </a:solidFill>
                <a:latin typeface="Lucida Sans Unicode"/>
                <a:cs typeface="Lucida Sans Unicode"/>
              </a:rPr>
              <a:t>1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6915" y="6061709"/>
            <a:ext cx="13398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320" dirty="0">
                <a:solidFill>
                  <a:srgbClr val="3B3B3B"/>
                </a:solidFill>
                <a:latin typeface="Lucida Sans Unicode"/>
                <a:cs typeface="Lucida Sans Unicode"/>
              </a:rPr>
              <a:t>2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0278" y="6061709"/>
            <a:ext cx="13716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295" dirty="0">
                <a:solidFill>
                  <a:srgbClr val="3B3B3B"/>
                </a:solidFill>
                <a:latin typeface="Lucida Sans Unicode"/>
                <a:cs typeface="Lucida Sans Unicode"/>
              </a:rPr>
              <a:t>3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79815" y="6061709"/>
            <a:ext cx="11620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459" dirty="0">
                <a:solidFill>
                  <a:srgbClr val="212121"/>
                </a:solidFill>
                <a:latin typeface="Lucida Sans Unicode"/>
                <a:cs typeface="Lucida Sans Unicode"/>
              </a:rPr>
              <a:t>4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71015" y="6061709"/>
            <a:ext cx="14605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225" dirty="0">
                <a:solidFill>
                  <a:srgbClr val="494949"/>
                </a:solidFill>
                <a:latin typeface="Lucida Sans Unicode"/>
                <a:cs typeface="Lucida Sans Unicode"/>
              </a:rPr>
              <a:t>5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91583" y="6061709"/>
            <a:ext cx="12065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425" dirty="0">
                <a:solidFill>
                  <a:srgbClr val="212121"/>
                </a:solidFill>
                <a:latin typeface="Lucida Sans Unicode"/>
                <a:cs typeface="Lucida Sans Unicode"/>
              </a:rPr>
              <a:t>6</a:t>
            </a:r>
            <a:endParaRPr sz="1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8276595" cy="21335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7304" y="3886200"/>
            <a:ext cx="8635365" cy="3203575"/>
            <a:chOff x="507304" y="3886200"/>
            <a:chExt cx="8635365" cy="32035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04" y="4582715"/>
              <a:ext cx="8567802" cy="2143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724" y="3886200"/>
              <a:ext cx="8302751" cy="32034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382000" cy="1384995"/>
          </a:xfrm>
        </p:spPr>
        <p:txBody>
          <a:bodyPr/>
          <a:lstStyle/>
          <a:p>
            <a:pPr eaLnBrk="1" hangingPunct="1"/>
            <a:r>
              <a:rPr lang="en-US" sz="4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 maintaining Blood sugar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9220200" cy="44319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1.It depends on the glucose entering and leaving the extracellular fluid.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2.The major factors which cause entry of glucose into blood are: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Absorption from the intestines.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Glycogenolysis(breakdown of glycogen)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Gluconeogenesis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Hyperglycemic hormones(glucagon, steroids)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5720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86199"/>
              <a:ext cx="9143999" cy="3428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5720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86200"/>
              <a:ext cx="9143999" cy="3276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42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Glycate</a:t>
            </a:r>
            <a:r>
              <a:rPr spc="-240" dirty="0">
                <a:latin typeface="Times New Roman"/>
                <a:cs typeface="Times New Roman"/>
              </a:rPr>
              <a:t> </a:t>
            </a:r>
            <a:r>
              <a:rPr spc="-10" dirty="0"/>
              <a:t>Haemoglobin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0" y="1371599"/>
            <a:ext cx="9144000" cy="5943600"/>
            <a:chOff x="457200" y="1371599"/>
            <a:chExt cx="9144000" cy="5943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371599"/>
              <a:ext cx="9143999" cy="5943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86199"/>
              <a:ext cx="9143999" cy="3276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93152" y="2468879"/>
            <a:ext cx="1786255" cy="335280"/>
            <a:chOff x="7693152" y="2468879"/>
            <a:chExt cx="1786255" cy="335280"/>
          </a:xfrm>
        </p:grpSpPr>
        <p:sp>
          <p:nvSpPr>
            <p:cNvPr id="3" name="object 3"/>
            <p:cNvSpPr/>
            <p:nvPr/>
          </p:nvSpPr>
          <p:spPr>
            <a:xfrm>
              <a:off x="9296400" y="24902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ECD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08592" y="24902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EB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3152" y="2468879"/>
              <a:ext cx="1786128" cy="3352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56448" y="28011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C3A4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035296" y="286207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FED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2207" y="2798064"/>
            <a:ext cx="463296" cy="3230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3504" y="2798064"/>
            <a:ext cx="158496" cy="3962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28176" y="2798064"/>
            <a:ext cx="451103" cy="5181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0480" y="2804160"/>
            <a:ext cx="414528" cy="45719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8723376" y="31242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29A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08191" y="2828544"/>
            <a:ext cx="1115568" cy="55473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242815" y="325221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FECB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62144" y="2859023"/>
            <a:ext cx="152400" cy="8107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81600" y="2779776"/>
            <a:ext cx="505968" cy="84124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767328" y="33131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FEC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86016" y="33802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59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1279" y="3383279"/>
            <a:ext cx="182879" cy="85343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493519" y="3432047"/>
            <a:ext cx="18415" cy="6350"/>
            <a:chOff x="1493519" y="3432047"/>
            <a:chExt cx="18415" cy="6350"/>
          </a:xfrm>
        </p:grpSpPr>
        <p:sp>
          <p:nvSpPr>
            <p:cNvPr id="21" name="object 21"/>
            <p:cNvSpPr/>
            <p:nvPr/>
          </p:nvSpPr>
          <p:spPr>
            <a:xfrm>
              <a:off x="1493519" y="34350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ED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05711" y="34350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ED5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63055" y="3383279"/>
            <a:ext cx="188976" cy="121919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1115567" y="35082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FEC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68623" y="3090672"/>
            <a:ext cx="1432560" cy="792479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2176272" y="35631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FDC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5394959" y="3614928"/>
            <a:ext cx="24765" cy="6350"/>
            <a:chOff x="5394959" y="3614928"/>
            <a:chExt cx="24765" cy="6350"/>
          </a:xfrm>
        </p:grpSpPr>
        <p:sp>
          <p:nvSpPr>
            <p:cNvPr id="28" name="object 28"/>
            <p:cNvSpPr/>
            <p:nvPr/>
          </p:nvSpPr>
          <p:spPr>
            <a:xfrm>
              <a:off x="5394959" y="361797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C19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13247" y="361797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CA93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99232" y="3377184"/>
            <a:ext cx="420624" cy="50596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86255" y="3438144"/>
            <a:ext cx="274320" cy="445007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5029200" y="36728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09A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09344" y="3371088"/>
            <a:ext cx="999744" cy="51206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14400" y="3505200"/>
            <a:ext cx="316991" cy="37795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21791" y="3553967"/>
            <a:ext cx="243840" cy="32918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725424" y="3736847"/>
            <a:ext cx="6687312" cy="1444751"/>
            <a:chOff x="725424" y="3736847"/>
            <a:chExt cx="6687312" cy="1444751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43344" y="3736847"/>
              <a:ext cx="451104" cy="1463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29711" y="3938015"/>
              <a:ext cx="237744" cy="2438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49440" y="3938015"/>
              <a:ext cx="128015" cy="3657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08047" y="3944111"/>
              <a:ext cx="176784" cy="19507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03247" y="3944111"/>
              <a:ext cx="164591" cy="2255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424" y="3944111"/>
              <a:ext cx="682752" cy="36575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82367" y="3944111"/>
              <a:ext cx="274319" cy="40233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04304" y="3938015"/>
              <a:ext cx="408432" cy="6035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14288" y="4072127"/>
              <a:ext cx="402336" cy="42671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89376" y="4309871"/>
              <a:ext cx="164592" cy="17068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266688" y="44287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C59E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20896" y="4072127"/>
              <a:ext cx="2383536" cy="64617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193535" y="449579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DB6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36208" y="45018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DB4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09488" y="471525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C695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12720" y="4383023"/>
              <a:ext cx="597408" cy="79857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90544" y="4462271"/>
              <a:ext cx="1005840" cy="48158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91328" y="4718303"/>
              <a:ext cx="146304" cy="7924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371088" y="4523231"/>
              <a:ext cx="164592" cy="54254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51247" y="4718303"/>
              <a:ext cx="475487" cy="14020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888991" y="48554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C497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03776" y="49408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C19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45279" y="4943855"/>
              <a:ext cx="73152" cy="1219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21023" y="4943855"/>
              <a:ext cx="457200" cy="7924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663695" y="49956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C79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67328" y="502615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5">
              <a:solidFill>
                <a:srgbClr val="C59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6167" y="557783"/>
            <a:ext cx="2127504" cy="65806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7300" y="496061"/>
            <a:ext cx="2329180" cy="6826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3335" marR="5080" indent="-1270">
              <a:lnSpc>
                <a:spcPct val="75900"/>
              </a:lnSpc>
              <a:spcBef>
                <a:spcPts val="805"/>
              </a:spcBef>
              <a:tabLst>
                <a:tab pos="430530" algn="l"/>
              </a:tabLst>
            </a:pPr>
            <a:r>
              <a:rPr sz="2450" spc="80" dirty="0"/>
              <a:t>Compilcations</a:t>
            </a:r>
            <a:r>
              <a:rPr sz="2450" spc="260" dirty="0"/>
              <a:t> </a:t>
            </a:r>
            <a:r>
              <a:rPr sz="2450" spc="-25" dirty="0"/>
              <a:t>of of</a:t>
            </a:r>
            <a:r>
              <a:rPr sz="2450" dirty="0"/>
              <a:t>	</a:t>
            </a:r>
            <a:r>
              <a:rPr sz="2450" spc="-10" dirty="0"/>
              <a:t>D</a:t>
            </a:r>
            <a:r>
              <a:rPr sz="3675" spc="-15" baseline="2267" dirty="0"/>
              <a:t>i</a:t>
            </a:r>
            <a:r>
              <a:rPr sz="2450" spc="-10" dirty="0"/>
              <a:t>abetea</a:t>
            </a:r>
            <a:endParaRPr sz="2450"/>
          </a:p>
        </p:txBody>
      </p:sp>
      <p:sp>
        <p:nvSpPr>
          <p:cNvPr id="4" name="object 4"/>
          <p:cNvSpPr txBox="1"/>
          <p:nvPr/>
        </p:nvSpPr>
        <p:spPr>
          <a:xfrm>
            <a:off x="4306505" y="1144777"/>
            <a:ext cx="4123690" cy="2935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1189" indent="17780">
              <a:lnSpc>
                <a:spcPct val="112900"/>
              </a:lnSpc>
              <a:spcBef>
                <a:spcPts val="100"/>
              </a:spcBef>
            </a:pPr>
            <a:r>
              <a:rPr sz="2250" spc="-65" dirty="0">
                <a:latin typeface="Lucida Sans Unicode"/>
                <a:cs typeface="Lucida Sans Unicode"/>
              </a:rPr>
              <a:t>Brain</a:t>
            </a:r>
            <a:r>
              <a:rPr sz="2250" spc="-100" dirty="0">
                <a:latin typeface="Lucida Sans Unicode"/>
                <a:cs typeface="Lucida Sans Unicode"/>
              </a:rPr>
              <a:t> </a:t>
            </a:r>
            <a:r>
              <a:rPr sz="2250" spc="-114" dirty="0">
                <a:latin typeface="Lucida Sans Unicode"/>
                <a:cs typeface="Lucida Sans Unicode"/>
              </a:rPr>
              <a:t>(stroke,TIA) </a:t>
            </a:r>
            <a:r>
              <a:rPr sz="2250" spc="114" dirty="0">
                <a:latin typeface="Lucida Sans Unicode"/>
                <a:cs typeface="Lucida Sans Unicode"/>
              </a:rPr>
              <a:t>Eye</a:t>
            </a:r>
            <a:r>
              <a:rPr sz="2250" spc="-254" dirty="0">
                <a:latin typeface="Lucida Sans Unicode"/>
                <a:cs typeface="Lucida Sans Unicode"/>
              </a:rPr>
              <a:t> </a:t>
            </a:r>
            <a:r>
              <a:rPr sz="2250" spc="-35" dirty="0">
                <a:latin typeface="Lucida Sans Unicode"/>
                <a:cs typeface="Lucida Sans Unicode"/>
              </a:rPr>
              <a:t>(blindness)</a:t>
            </a:r>
            <a:endParaRPr sz="2250">
              <a:latin typeface="Lucida Sans Unicode"/>
              <a:cs typeface="Lucida Sans Unicode"/>
            </a:endParaRPr>
          </a:p>
          <a:p>
            <a:pPr marL="12700" marR="645795">
              <a:lnSpc>
                <a:spcPct val="135700"/>
              </a:lnSpc>
              <a:spcBef>
                <a:spcPts val="440"/>
              </a:spcBef>
            </a:pPr>
            <a:r>
              <a:rPr sz="2300" spc="-90" dirty="0">
                <a:latin typeface="Lucida Sans Unicode"/>
                <a:cs typeface="Lucida Sans Unicode"/>
              </a:rPr>
              <a:t>Heart</a:t>
            </a:r>
            <a:r>
              <a:rPr sz="2300" spc="-140" dirty="0">
                <a:latin typeface="Lucida Sans Unicode"/>
                <a:cs typeface="Lucida Sans Unicode"/>
              </a:rPr>
              <a:t> {angina,</a:t>
            </a:r>
            <a:r>
              <a:rPr sz="2300" spc="55" dirty="0">
                <a:latin typeface="Lucida Sans Unicode"/>
                <a:cs typeface="Lucida Sans Unicode"/>
              </a:rPr>
              <a:t> </a:t>
            </a:r>
            <a:r>
              <a:rPr sz="2300" spc="-160" dirty="0">
                <a:latin typeface="Lucida Sans Unicode"/>
                <a:cs typeface="Lucida Sans Unicode"/>
              </a:rPr>
              <a:t>heart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125" dirty="0">
                <a:solidFill>
                  <a:srgbClr val="151515"/>
                </a:solidFill>
                <a:latin typeface="Lucida Sans Unicode"/>
                <a:cs typeface="Lucida Sans Unicode"/>
              </a:rPr>
              <a:t>attack) </a:t>
            </a:r>
            <a:r>
              <a:rPr sz="2300" spc="-165" dirty="0">
                <a:latin typeface="Lucida Sans Unicode"/>
                <a:cs typeface="Lucida Sans Unicode"/>
              </a:rPr>
              <a:t>Kidney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disease</a:t>
            </a:r>
            <a:endParaRPr sz="2300">
              <a:latin typeface="Lucida Sans Unicode"/>
              <a:cs typeface="Lucida Sans Unicode"/>
            </a:endParaRPr>
          </a:p>
          <a:p>
            <a:pPr marL="29845">
              <a:lnSpc>
                <a:spcPct val="100000"/>
              </a:lnSpc>
              <a:spcBef>
                <a:spcPts val="1750"/>
              </a:spcBef>
            </a:pPr>
            <a:r>
              <a:rPr sz="2350" spc="-210" dirty="0">
                <a:latin typeface="Lucida Sans Unicode"/>
                <a:cs typeface="Lucida Sans Unicode"/>
              </a:rPr>
              <a:t>High</a:t>
            </a:r>
            <a:r>
              <a:rPr sz="2350" spc="-114" dirty="0">
                <a:latin typeface="Lucida Sans Unicode"/>
                <a:cs typeface="Lucida Sans Unicode"/>
              </a:rPr>
              <a:t> </a:t>
            </a:r>
            <a:r>
              <a:rPr sz="2350" spc="-204" dirty="0">
                <a:latin typeface="Lucida Sans Unicode"/>
                <a:cs typeface="Lucida Sans Unicode"/>
              </a:rPr>
              <a:t>blood</a:t>
            </a:r>
            <a:r>
              <a:rPr sz="2350" spc="-245" dirty="0">
                <a:latin typeface="Lucida Sans Unicode"/>
                <a:cs typeface="Lucida Sans Unicode"/>
              </a:rPr>
              <a:t> </a:t>
            </a:r>
            <a:r>
              <a:rPr sz="2350" spc="-40" dirty="0">
                <a:latin typeface="Lucida Sans Unicode"/>
                <a:cs typeface="Lucida Sans Unicode"/>
              </a:rPr>
              <a:t>pressure</a:t>
            </a:r>
            <a:endParaRPr sz="2350">
              <a:latin typeface="Lucida Sans Unicode"/>
              <a:cs typeface="Lucida Sans Unicode"/>
            </a:endParaRPr>
          </a:p>
          <a:p>
            <a:pPr marL="29209">
              <a:lnSpc>
                <a:spcPct val="100000"/>
              </a:lnSpc>
              <a:spcBef>
                <a:spcPts val="1375"/>
              </a:spcBef>
            </a:pPr>
            <a:r>
              <a:rPr sz="2450" spc="-190" dirty="0">
                <a:solidFill>
                  <a:srgbClr val="0C0C0C"/>
                </a:solidFill>
                <a:latin typeface="Lucida Sans Unicode"/>
                <a:cs typeface="Lucida Sans Unicode"/>
              </a:rPr>
              <a:t>Male</a:t>
            </a:r>
            <a:r>
              <a:rPr sz="2450" spc="-204" dirty="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sz="2450" spc="-245" dirty="0">
                <a:latin typeface="Lucida Sans Unicode"/>
                <a:cs typeface="Lucida Sans Unicode"/>
              </a:rPr>
              <a:t>organ</a:t>
            </a:r>
            <a:r>
              <a:rPr sz="2450" dirty="0">
                <a:latin typeface="Lucida Sans Unicode"/>
                <a:cs typeface="Lucida Sans Unicode"/>
              </a:rPr>
              <a:t> </a:t>
            </a:r>
            <a:r>
              <a:rPr sz="2450" spc="-210" dirty="0">
                <a:latin typeface="Lucida Sans Unicode"/>
                <a:cs typeface="Lucida Sans Unicode"/>
              </a:rPr>
              <a:t>(erectile</a:t>
            </a:r>
            <a:r>
              <a:rPr sz="2450" spc="-25" dirty="0">
                <a:latin typeface="Lucida Sans Unicode"/>
                <a:cs typeface="Lucida Sans Unicode"/>
              </a:rPr>
              <a:t> </a:t>
            </a:r>
            <a:r>
              <a:rPr sz="2450" spc="-229" dirty="0">
                <a:latin typeface="Lucida Sans Unicode"/>
                <a:cs typeface="Lucida Sans Unicode"/>
              </a:rPr>
              <a:t>dysfunction)</a:t>
            </a:r>
            <a:endParaRPr sz="24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5911" y="5105400"/>
            <a:ext cx="2771775" cy="164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0" dirty="0">
                <a:latin typeface="Lucida Sans Unicode"/>
                <a:cs typeface="Lucida Sans Unicode"/>
              </a:rPr>
              <a:t>Loss</a:t>
            </a:r>
            <a:r>
              <a:rPr sz="2300" spc="-175" dirty="0">
                <a:latin typeface="Lucida Sans Unicode"/>
                <a:cs typeface="Lucida Sans Unicode"/>
              </a:rPr>
              <a:t> </a:t>
            </a:r>
            <a:r>
              <a:rPr sz="2300" spc="-180" dirty="0">
                <a:solidFill>
                  <a:srgbClr val="1C1C1C"/>
                </a:solidFill>
                <a:latin typeface="Lucida Sans Unicode"/>
                <a:cs typeface="Lucida Sans Unicode"/>
              </a:rPr>
              <a:t>of</a:t>
            </a:r>
            <a:r>
              <a:rPr sz="2300" spc="-235" dirty="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sz="2300" spc="-85" dirty="0">
                <a:latin typeface="Lucida Sans Unicode"/>
                <a:cs typeface="Lucida Sans Unicode"/>
              </a:rPr>
              <a:t>legs</a:t>
            </a:r>
            <a:r>
              <a:rPr sz="2300" spc="-140" dirty="0">
                <a:latin typeface="Lucida Sans Unicode"/>
                <a:cs typeface="Lucida Sans Unicode"/>
              </a:rPr>
              <a:t> </a:t>
            </a:r>
            <a:r>
              <a:rPr sz="2300" spc="-175" dirty="0">
                <a:solidFill>
                  <a:srgbClr val="131313"/>
                </a:solidFill>
                <a:latin typeface="Lucida Sans Unicode"/>
                <a:cs typeface="Lucida Sans Unicode"/>
              </a:rPr>
              <a:t>or</a:t>
            </a:r>
            <a:r>
              <a:rPr sz="2300" spc="-60" dirty="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sz="2300" spc="-20" dirty="0">
                <a:solidFill>
                  <a:srgbClr val="131313"/>
                </a:solidFill>
                <a:latin typeface="Lucida Sans Unicode"/>
                <a:cs typeface="Lucida Sans Unicode"/>
              </a:rPr>
              <a:t>feet</a:t>
            </a:r>
            <a:endParaRPr sz="2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3550">
              <a:latin typeface="Lucida Sans Unicode"/>
              <a:cs typeface="Lucida Sans Unicode"/>
            </a:endParaRPr>
          </a:p>
          <a:p>
            <a:pPr marL="22225" marR="5080" indent="-10160">
              <a:lnSpc>
                <a:spcPct val="79100"/>
              </a:lnSpc>
            </a:pPr>
            <a:r>
              <a:rPr sz="2350" spc="-135" dirty="0">
                <a:latin typeface="Lucida Sans Unicode"/>
                <a:cs typeface="Lucida Sans Unicode"/>
              </a:rPr>
              <a:t>Peripheral</a:t>
            </a:r>
            <a:r>
              <a:rPr sz="2350" spc="-10" dirty="0">
                <a:latin typeface="Lucida Sans Unicode"/>
                <a:cs typeface="Lucida Sans Unicode"/>
              </a:rPr>
              <a:t> </a:t>
            </a:r>
            <a:r>
              <a:rPr sz="2350" spc="-229" dirty="0">
                <a:latin typeface="Lucida Sans Unicode"/>
                <a:cs typeface="Lucida Sans Unicode"/>
              </a:rPr>
              <a:t>neuropathy </a:t>
            </a:r>
            <a:r>
              <a:rPr sz="2350" spc="-125" dirty="0">
                <a:latin typeface="Lucida Sans Unicode"/>
                <a:cs typeface="Lucida Sans Unicode"/>
              </a:rPr>
              <a:t>(nerve</a:t>
            </a:r>
            <a:r>
              <a:rPr sz="2350" spc="-140" dirty="0">
                <a:latin typeface="Lucida Sans Unicode"/>
                <a:cs typeface="Lucida Sans Unicode"/>
              </a:rPr>
              <a:t> </a:t>
            </a:r>
            <a:r>
              <a:rPr sz="2350" spc="-10" dirty="0">
                <a:latin typeface="Lucida Sans Unicode"/>
                <a:cs typeface="Lucida Sans Unicode"/>
              </a:rPr>
              <a:t>disease)</a:t>
            </a:r>
            <a:endParaRPr sz="2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5101" rIns="0" bIns="0" rtlCol="0">
            <a:spAutoFit/>
          </a:bodyPr>
          <a:lstStyle/>
          <a:p>
            <a:pPr marL="266382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Cataract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7304" y="2136647"/>
            <a:ext cx="8568055" cy="4798060"/>
            <a:chOff x="507304" y="2136647"/>
            <a:chExt cx="8568055" cy="4798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2136647"/>
              <a:ext cx="8077200" cy="17495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04" y="4582715"/>
              <a:ext cx="8567802" cy="21431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3886199"/>
              <a:ext cx="8077200" cy="304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4106" y="750823"/>
            <a:ext cx="3537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3860" algn="l"/>
              </a:tabLst>
            </a:pPr>
            <a:r>
              <a:rPr sz="4000" b="1" spc="-10" dirty="0">
                <a:latin typeface="Comic Sans MS"/>
                <a:cs typeface="Comic Sans MS"/>
              </a:rPr>
              <a:t>Heart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b="1" spc="-10" dirty="0">
                <a:latin typeface="Comic Sans MS"/>
                <a:cs typeface="Comic Sans MS"/>
              </a:rPr>
              <a:t>Disease</a:t>
            </a:r>
            <a:endParaRPr sz="40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737360"/>
            <a:ext cx="9144000" cy="5577840"/>
            <a:chOff x="457200" y="1737360"/>
            <a:chExt cx="9144000" cy="5577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737360"/>
              <a:ext cx="9143999" cy="55778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86199"/>
              <a:ext cx="9142476" cy="34168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9266" y="750823"/>
            <a:ext cx="47853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92680" algn="l"/>
                <a:tab pos="2921635" algn="l"/>
              </a:tabLst>
            </a:pPr>
            <a:r>
              <a:rPr sz="4000" b="1" spc="-10" dirty="0">
                <a:latin typeface="Comic Sans MS"/>
                <a:cs typeface="Comic Sans MS"/>
              </a:rPr>
              <a:t>Neuronal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b="1" spc="-50" dirty="0">
                <a:latin typeface="Comic Sans MS"/>
                <a:cs typeface="Comic Sans MS"/>
              </a:rPr>
              <a:t>-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b="1" spc="-10" dirty="0">
                <a:latin typeface="Comic Sans MS"/>
                <a:cs typeface="Comic Sans MS"/>
              </a:rPr>
              <a:t>Disease</a:t>
            </a:r>
            <a:endParaRPr sz="40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2987039"/>
            <a:ext cx="9144000" cy="4328160"/>
            <a:chOff x="457200" y="2987039"/>
            <a:chExt cx="9144000" cy="43281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987039"/>
              <a:ext cx="9143999" cy="4328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86199"/>
              <a:ext cx="9142476" cy="2970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9" y="1905000"/>
            <a:ext cx="8868156" cy="19811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7304" y="3886200"/>
            <a:ext cx="9092565" cy="3001010"/>
            <a:chOff x="507304" y="3886200"/>
            <a:chExt cx="9092565" cy="30010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04" y="4582715"/>
              <a:ext cx="8567802" cy="2143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0" y="3886200"/>
              <a:ext cx="8868156" cy="30007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3392" y="731519"/>
            <a:ext cx="5706110" cy="5377180"/>
            <a:chOff x="1993392" y="731519"/>
            <a:chExt cx="5706110" cy="5377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3392" y="731519"/>
              <a:ext cx="5705855" cy="53766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2151" y="4876799"/>
              <a:ext cx="246888" cy="4937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7872" y="4806696"/>
              <a:ext cx="207263" cy="1371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279477" y="6684518"/>
            <a:ext cx="525145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480" dirty="0">
                <a:latin typeface="Calibri"/>
                <a:cs typeface="Calibri"/>
              </a:rPr>
              <a:t>DIABETES</a:t>
            </a:r>
            <a:r>
              <a:rPr sz="2850" spc="160" dirty="0">
                <a:latin typeface="Calibri"/>
                <a:cs typeface="Calibri"/>
              </a:rPr>
              <a:t> </a:t>
            </a:r>
            <a:r>
              <a:rPr sz="2850" spc="465" dirty="0">
                <a:latin typeface="Calibri"/>
                <a:cs typeface="Calibri"/>
              </a:rPr>
              <a:t>MELLITUS</a:t>
            </a:r>
            <a:r>
              <a:rPr sz="2850" spc="315" dirty="0">
                <a:latin typeface="Calibri"/>
                <a:cs typeface="Calibri"/>
              </a:rPr>
              <a:t> </a:t>
            </a:r>
            <a:r>
              <a:rPr sz="2850" b="1" i="1" spc="-125" dirty="0">
                <a:latin typeface="Arial"/>
                <a:cs typeface="Arial"/>
              </a:rPr>
              <a:t>(Type£</a:t>
            </a:r>
            <a:r>
              <a:rPr sz="2850" b="1" i="1" spc="-434" dirty="0">
                <a:latin typeface="Arial"/>
                <a:cs typeface="Arial"/>
              </a:rPr>
              <a:t> </a:t>
            </a:r>
            <a:r>
              <a:rPr sz="2850" b="1" i="1" spc="-670" dirty="0">
                <a:latin typeface="Arial"/>
                <a:cs typeface="Arial"/>
              </a:rPr>
              <a:t>)</a:t>
            </a:r>
            <a:endParaRPr sz="28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96656" y="457200"/>
            <a:ext cx="472440" cy="6858000"/>
            <a:chOff x="8296656" y="457200"/>
            <a:chExt cx="472440" cy="68580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6656" y="457200"/>
              <a:ext cx="472440" cy="6858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4192" y="1185672"/>
              <a:ext cx="137160" cy="5029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5944" y="5108447"/>
              <a:ext cx="60960" cy="16885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5904" y="5980176"/>
              <a:ext cx="100584" cy="81686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621113" y="559486"/>
            <a:ext cx="133350" cy="985519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75"/>
              </a:lnSpc>
            </a:pPr>
            <a:r>
              <a:rPr sz="750" spc="-75" dirty="0">
                <a:solidFill>
                  <a:srgbClr val="3F3F3F"/>
                </a:solidFill>
                <a:latin typeface="Courier New"/>
                <a:cs typeface="Courier New"/>
              </a:rPr>
              <a:t>œooaw›sœeaiQ|wnu£soQ</a:t>
            </a:r>
            <a:endParaRPr sz="75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4993" y="4696557"/>
            <a:ext cx="265430" cy="127000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0" dirty="0">
                <a:latin typeface="Lucida Sans Unicode"/>
                <a:cs typeface="Lucida Sans Unicode"/>
              </a:rPr>
              <a:t>0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19924" y="5804651"/>
            <a:ext cx="177165" cy="101155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50" spc="-90" dirty="0">
                <a:solidFill>
                  <a:srgbClr val="2D2D2D"/>
                </a:solidFill>
                <a:latin typeface="Lucida Sans Unicode"/>
                <a:cs typeface="Lucida Sans Unicode"/>
              </a:rPr>
              <a:t>ŁMOfi‘ØLMțțSlJJRdJØ</a:t>
            </a:r>
            <a:endParaRPr sz="9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502920" y="949960"/>
            <a:ext cx="9052560" cy="295465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3.Factors leading to depletion of glucose in the blood are: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Utilisation by tissues for energy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Glycogen synthesis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Conversion of glucose into fat (lipogenesis)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Hypoglycemic hormone(insulin)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6095" y="5023103"/>
            <a:ext cx="512063" cy="4632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9216" y="2996183"/>
            <a:ext cx="3340608" cy="1981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5647" y="2996183"/>
            <a:ext cx="1868423" cy="19415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18944" y="5358384"/>
            <a:ext cx="716280" cy="2438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15489" y="4928870"/>
            <a:ext cx="50736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200" dirty="0">
                <a:solidFill>
                  <a:srgbClr val="95BD31"/>
                </a:solidFill>
                <a:latin typeface="Lucida Sans Unicode"/>
                <a:cs typeface="Lucida Sans Unicode"/>
              </a:rPr>
              <a:t>tose</a:t>
            </a:r>
            <a:endParaRPr sz="22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6573" y="4846320"/>
            <a:ext cx="675005" cy="77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>
              <a:lnSpc>
                <a:spcPts val="3225"/>
              </a:lnSpc>
              <a:spcBef>
                <a:spcPts val="100"/>
              </a:spcBef>
            </a:pPr>
            <a:r>
              <a:rPr sz="2900" spc="-300" dirty="0">
                <a:solidFill>
                  <a:srgbClr val="803483"/>
                </a:solidFill>
                <a:latin typeface="Lucida Sans Unicode"/>
                <a:cs typeface="Lucida Sans Unicode"/>
              </a:rPr>
              <a:t>s»i</a:t>
            </a:r>
            <a:endParaRPr sz="2900">
              <a:latin typeface="Lucida Sans Unicode"/>
              <a:cs typeface="Lucida Sans Unicode"/>
            </a:endParaRPr>
          </a:p>
          <a:p>
            <a:pPr marL="12700">
              <a:lnSpc>
                <a:spcPts val="2685"/>
              </a:lnSpc>
            </a:pPr>
            <a:r>
              <a:rPr sz="2450" spc="-365" dirty="0">
                <a:solidFill>
                  <a:srgbClr val="901F91"/>
                </a:solidFill>
                <a:latin typeface="Lucida Sans Unicode"/>
                <a:cs typeface="Lucida Sans Unicode"/>
              </a:rPr>
              <a:t>Active</a:t>
            </a:r>
            <a:endParaRPr sz="24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9921" y="4922520"/>
            <a:ext cx="1488440" cy="69596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63830" marR="5080" indent="-151765">
              <a:lnSpc>
                <a:spcPts val="2520"/>
              </a:lnSpc>
              <a:spcBef>
                <a:spcPts val="384"/>
              </a:spcBef>
            </a:pPr>
            <a:r>
              <a:rPr sz="2300" spc="-320" dirty="0">
                <a:solidFill>
                  <a:srgbClr val="4B70AC"/>
                </a:solidFill>
                <a:latin typeface="Lucida Sans Unicode"/>
                <a:cs typeface="Lucida Sans Unicode"/>
              </a:rPr>
              <a:t>Enjoy</a:t>
            </a:r>
            <a:r>
              <a:rPr sz="2300" spc="-50" dirty="0">
                <a:solidFill>
                  <a:srgbClr val="4B70AC"/>
                </a:solidFill>
                <a:latin typeface="Lucida Sans Unicode"/>
                <a:cs typeface="Lucida Sans Unicode"/>
              </a:rPr>
              <a:t> </a:t>
            </a:r>
            <a:r>
              <a:rPr sz="2300" spc="-385" dirty="0">
                <a:solidFill>
                  <a:srgbClr val="3B72BF"/>
                </a:solidFill>
                <a:latin typeface="Lucida Sans Unicode"/>
                <a:cs typeface="Lucida Sans Unicode"/>
              </a:rPr>
              <a:t>a</a:t>
            </a:r>
            <a:r>
              <a:rPr sz="2300" spc="-225" dirty="0">
                <a:solidFill>
                  <a:srgbClr val="3B72BF"/>
                </a:solidFill>
                <a:latin typeface="Lucida Sans Unicode"/>
                <a:cs typeface="Lucida Sans Unicode"/>
              </a:rPr>
              <a:t> </a:t>
            </a:r>
            <a:r>
              <a:rPr sz="2300" spc="-360" dirty="0">
                <a:solidFill>
                  <a:srgbClr val="446DAA"/>
                </a:solidFill>
                <a:latin typeface="Lucida Sans Unicode"/>
                <a:cs typeface="Lucida Sans Unicode"/>
              </a:rPr>
              <a:t>heart- </a:t>
            </a:r>
            <a:r>
              <a:rPr sz="2300" spc="-310" dirty="0">
                <a:solidFill>
                  <a:srgbClr val="4974A8"/>
                </a:solidFill>
                <a:latin typeface="Lucida Sans Unicode"/>
                <a:cs typeface="Lucida Sans Unicode"/>
              </a:rPr>
              <a:t>healthy</a:t>
            </a:r>
            <a:r>
              <a:rPr sz="2300" spc="10" dirty="0">
                <a:solidFill>
                  <a:srgbClr val="4974A8"/>
                </a:solidFill>
                <a:latin typeface="Lucida Sans Unicode"/>
                <a:cs typeface="Lucida Sans Unicode"/>
              </a:rPr>
              <a:t> </a:t>
            </a:r>
            <a:r>
              <a:rPr sz="2300" spc="-20" dirty="0">
                <a:solidFill>
                  <a:srgbClr val="4979B1"/>
                </a:solidFill>
                <a:latin typeface="Lucida Sans Unicode"/>
                <a:cs typeface="Lucida Sans Unicode"/>
              </a:rPr>
              <a:t>file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044" y="481584"/>
            <a:ext cx="7214616" cy="34046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044" y="3886200"/>
            <a:ext cx="7214616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27" y="830580"/>
            <a:ext cx="9072371" cy="30556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7304" y="3886200"/>
            <a:ext cx="9094470" cy="3106420"/>
            <a:chOff x="507304" y="3886200"/>
            <a:chExt cx="9094470" cy="3106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04" y="4582715"/>
              <a:ext cx="8567802" cy="2143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828" y="3886200"/>
              <a:ext cx="9072371" cy="3105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282951"/>
            <a:ext cx="2676144" cy="25389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6096" y="3343655"/>
            <a:ext cx="551687" cy="6035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2271" y="1033272"/>
            <a:ext cx="2084832" cy="50566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0192" y="3718559"/>
            <a:ext cx="548640" cy="1249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70192" y="3447288"/>
            <a:ext cx="548640" cy="1249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17407" y="3157727"/>
            <a:ext cx="1042416" cy="3931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8565" y="4839716"/>
            <a:ext cx="5238115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5" dirty="0">
                <a:latin typeface="Lucida Sans Unicode"/>
                <a:cs typeface="Lucida Sans Unicode"/>
              </a:rPr>
              <a:t>Healthy</a:t>
            </a:r>
            <a:r>
              <a:rPr sz="3000" spc="70" dirty="0">
                <a:latin typeface="Lucida Sans Unicode"/>
                <a:cs typeface="Lucida Sans Unicode"/>
              </a:rPr>
              <a:t> </a:t>
            </a:r>
            <a:r>
              <a:rPr sz="3000" spc="-80" dirty="0">
                <a:latin typeface="Lucida Sans Unicode"/>
                <a:cs typeface="Lucida Sans Unicode"/>
              </a:rPr>
              <a:t>Eating</a:t>
            </a:r>
            <a:endParaRPr sz="3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5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</a:pPr>
            <a:r>
              <a:rPr sz="3100" spc="-295" dirty="0">
                <a:latin typeface="Lucida Sans Unicode"/>
                <a:cs typeface="Lucida Sans Unicode"/>
              </a:rPr>
              <a:t>Exercise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508785" y="2983484"/>
            <a:ext cx="1595755" cy="1158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50"/>
              </a:lnSpc>
              <a:spcBef>
                <a:spcPts val="100"/>
              </a:spcBef>
            </a:pPr>
            <a:r>
              <a:rPr sz="4200" spc="-590" dirty="0">
                <a:latin typeface="Lucida Sans Unicode"/>
                <a:cs typeface="Lucida Sans Unicode"/>
              </a:rPr>
              <a:t>Dia</a:t>
            </a:r>
            <a:endParaRPr sz="4200">
              <a:latin typeface="Lucida Sans Unicode"/>
              <a:cs typeface="Lucida Sans Unicode"/>
            </a:endParaRPr>
          </a:p>
          <a:p>
            <a:pPr marL="188595">
              <a:lnSpc>
                <a:spcPts val="4370"/>
              </a:lnSpc>
            </a:pPr>
            <a:r>
              <a:rPr sz="4050" spc="-540" dirty="0">
                <a:latin typeface="Lucida Sans Unicode"/>
                <a:cs typeface="Lucida Sans Unicode"/>
              </a:rPr>
              <a:t>Controi</a:t>
            </a:r>
            <a:endParaRPr sz="4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44" y="1862327"/>
            <a:ext cx="8214359" cy="39410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754368" y="6237732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832" y="0"/>
                </a:lnTo>
              </a:path>
            </a:pathLst>
          </a:custGeom>
          <a:ln w="9144">
            <a:solidFill>
              <a:srgbClr val="1313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754368" y="6047232"/>
            <a:ext cx="180340" cy="195580"/>
            <a:chOff x="6754368" y="6047232"/>
            <a:chExt cx="180340" cy="195580"/>
          </a:xfrm>
        </p:grpSpPr>
        <p:sp>
          <p:nvSpPr>
            <p:cNvPr id="5" name="object 5"/>
            <p:cNvSpPr/>
            <p:nvPr/>
          </p:nvSpPr>
          <p:spPr>
            <a:xfrm>
              <a:off x="6754368" y="6047232"/>
              <a:ext cx="180340" cy="195580"/>
            </a:xfrm>
            <a:custGeom>
              <a:avLst/>
              <a:gdLst/>
              <a:ahLst/>
              <a:cxnLst/>
              <a:rect l="l" t="t" r="r" b="b"/>
              <a:pathLst>
                <a:path w="180340" h="195579">
                  <a:moveTo>
                    <a:pt x="0" y="4572"/>
                  </a:moveTo>
                  <a:lnTo>
                    <a:pt x="179832" y="4572"/>
                  </a:lnTo>
                </a:path>
                <a:path w="180340" h="195579">
                  <a:moveTo>
                    <a:pt x="4572" y="19507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9628" y="6047232"/>
              <a:ext cx="0" cy="195580"/>
            </a:xfrm>
            <a:custGeom>
              <a:avLst/>
              <a:gdLst/>
              <a:ahLst/>
              <a:cxnLst/>
              <a:rect l="l" t="t" r="r" b="b"/>
              <a:pathLst>
                <a:path h="195579">
                  <a:moveTo>
                    <a:pt x="0" y="19507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7144" y="3179584"/>
            <a:ext cx="375285" cy="1995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15"/>
              </a:lnSpc>
            </a:pPr>
            <a:r>
              <a:rPr sz="3600" baseline="1157" dirty="0">
                <a:latin typeface="Times New Roman"/>
                <a:cs typeface="Times New Roman"/>
              </a:rPr>
              <a:t>Bl</a:t>
            </a:r>
            <a:r>
              <a:rPr sz="2400" dirty="0">
                <a:latin typeface="Times New Roman"/>
                <a:cs typeface="Times New Roman"/>
              </a:rPr>
              <a:t>oodG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3600" spc="172" baseline="2314" dirty="0">
                <a:latin typeface="Times New Roman"/>
                <a:cs typeface="Times New Roman"/>
              </a:rPr>
              <a:t>lu</a:t>
            </a:r>
            <a:r>
              <a:rPr sz="2400" spc="114" dirty="0">
                <a:latin typeface="Times New Roman"/>
                <a:cs typeface="Times New Roman"/>
              </a:rPr>
              <a:t>cose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8447" y="6358128"/>
            <a:ext cx="856488" cy="1950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2152" y="6358128"/>
            <a:ext cx="856488" cy="1950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58286" y="5940297"/>
            <a:ext cx="1337945" cy="88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135" dirty="0">
                <a:latin typeface="Times New Roman"/>
                <a:cs typeface="Times New Roman"/>
              </a:rPr>
              <a:t>Breakfast</a:t>
            </a:r>
            <a:endParaRPr sz="235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1535"/>
              </a:spcBef>
            </a:pPr>
            <a:r>
              <a:rPr sz="2000" spc="-35" dirty="0">
                <a:latin typeface="Times New Roman"/>
                <a:cs typeface="Times New Roman"/>
              </a:rPr>
              <a:t>carbohydrate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46137" y="1266697"/>
            <a:ext cx="87884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-440" dirty="0">
                <a:latin typeface="Lucida Sans Unicode"/>
                <a:cs typeface="Lucida Sans Unicode"/>
              </a:rPr>
              <a:t>snacx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57807" y="1697482"/>
            <a:ext cx="1268095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ts val="1935"/>
              </a:lnSpc>
              <a:spcBef>
                <a:spcPts val="100"/>
              </a:spcBef>
            </a:pPr>
            <a:r>
              <a:rPr sz="1750" spc="-215" dirty="0">
                <a:latin typeface="Times New Roman"/>
                <a:cs typeface="Times New Roman"/>
              </a:rPr>
              <a:t>,qO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spc="130" dirty="0">
                <a:solidFill>
                  <a:srgbClr val="161616"/>
                </a:solidFill>
                <a:latin typeface="Times New Roman"/>
                <a:cs typeface="Times New Roman"/>
              </a:rPr>
              <a:t>g&gt;ms</a:t>
            </a:r>
            <a:endParaRPr sz="1750">
              <a:latin typeface="Times New Roman"/>
              <a:cs typeface="Times New Roman"/>
            </a:endParaRPr>
          </a:p>
          <a:p>
            <a:pPr algn="ctr">
              <a:lnSpc>
                <a:spcPts val="2235"/>
              </a:lnSpc>
            </a:pPr>
            <a:r>
              <a:rPr sz="2000" spc="-80" dirty="0">
                <a:latin typeface="Times New Roman"/>
                <a:cs typeface="Times New Roman"/>
              </a:rPr>
              <a:t>carbolij-</a:t>
            </a:r>
            <a:r>
              <a:rPr sz="2000" spc="-45" dirty="0">
                <a:latin typeface="Times New Roman"/>
                <a:cs typeface="Times New Roman"/>
              </a:rPr>
              <a:t>dl«te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5262" y="5726683"/>
            <a:ext cx="1261745" cy="1099820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730"/>
              </a:spcBef>
            </a:pPr>
            <a:r>
              <a:rPr sz="2400" spc="100" dirty="0">
                <a:latin typeface="Times New Roman"/>
                <a:cs typeface="Times New Roman"/>
              </a:rPr>
              <a:t>Lunch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30"/>
              </a:spcBef>
            </a:pPr>
            <a:r>
              <a:rPr sz="2100" spc="-160" dirty="0">
                <a:latin typeface="Times New Roman"/>
                <a:cs typeface="Times New Roman"/>
              </a:rPr>
              <a:t>carbo1i3•ll'nte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0051" y="1361947"/>
            <a:ext cx="1224915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ts val="2735"/>
              </a:lnSpc>
              <a:spcBef>
                <a:spcPts val="100"/>
              </a:spcBef>
            </a:pPr>
            <a:r>
              <a:rPr sz="2400" spc="-10" dirty="0">
                <a:latin typeface="Courier New"/>
                <a:cs typeface="Courier New"/>
              </a:rPr>
              <a:t>Snack</a:t>
            </a:r>
            <a:endParaRPr sz="2400">
              <a:latin typeface="Courier New"/>
              <a:cs typeface="Courier New"/>
            </a:endParaRPr>
          </a:p>
          <a:p>
            <a:pPr marL="20955" algn="ctr">
              <a:lnSpc>
                <a:spcPts val="1920"/>
              </a:lnSpc>
            </a:pPr>
            <a:r>
              <a:rPr sz="1800" dirty="0">
                <a:latin typeface="Times New Roman"/>
                <a:cs typeface="Times New Roman"/>
              </a:rPr>
              <a:t>¿o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grams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125"/>
              </a:lnSpc>
            </a:pPr>
            <a:r>
              <a:rPr sz="1850" spc="-10" dirty="0">
                <a:latin typeface="Times New Roman"/>
                <a:cs typeface="Times New Roman"/>
              </a:rPr>
              <a:t>carbohydrate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8873" y="5927597"/>
            <a:ext cx="1230630" cy="89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>
              <a:lnSpc>
                <a:spcPts val="2740"/>
              </a:lnSpc>
              <a:spcBef>
                <a:spcPts val="100"/>
              </a:spcBef>
            </a:pPr>
            <a:r>
              <a:rPr sz="2450" spc="90" dirty="0">
                <a:latin typeface="Times New Roman"/>
                <a:cs typeface="Times New Roman"/>
              </a:rPr>
              <a:t>iinner</a:t>
            </a:r>
            <a:endParaRPr sz="2450">
              <a:latin typeface="Times New Roman"/>
              <a:cs typeface="Times New Roman"/>
            </a:endParaRPr>
          </a:p>
          <a:p>
            <a:pPr marL="12700" algn="ctr">
              <a:lnSpc>
                <a:spcPts val="1900"/>
              </a:lnSpc>
            </a:pPr>
            <a:r>
              <a:rPr sz="1900" dirty="0">
                <a:latin typeface="Times New Roman"/>
                <a:cs typeface="Times New Roman"/>
              </a:rPr>
              <a:t>6o</a:t>
            </a:r>
            <a:r>
              <a:rPr sz="1900" spc="-9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grams</a:t>
            </a: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ts val="2220"/>
              </a:lnSpc>
            </a:pPr>
            <a:r>
              <a:rPr sz="2000" spc="-95" dirty="0">
                <a:latin typeface="Times New Roman"/>
                <a:cs typeface="Times New Roman"/>
              </a:rPr>
              <a:t>cnl'bohydrate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367" y="685800"/>
            <a:ext cx="7869392" cy="32003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7200" y="3886200"/>
            <a:ext cx="8914130" cy="3199130"/>
            <a:chOff x="457200" y="3886200"/>
            <a:chExt cx="8914130" cy="31991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04" y="4582715"/>
              <a:ext cx="8567802" cy="2143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886200"/>
              <a:ext cx="8913876" cy="31988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733044"/>
            <a:ext cx="9144000" cy="6582409"/>
            <a:chOff x="457200" y="733044"/>
            <a:chExt cx="9144000" cy="65824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733044"/>
              <a:ext cx="9143999" cy="6582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886199"/>
              <a:ext cx="9143999" cy="3428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r.Pankil\My Documents\my books\Jaypee (E)\Photo\Ch-10\10-1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" y="431800"/>
            <a:ext cx="9304020" cy="690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19859" y="496061"/>
            <a:ext cx="7218681" cy="692497"/>
          </a:xfrm>
        </p:spPr>
        <p:txBody>
          <a:bodyPr/>
          <a:lstStyle/>
          <a:p>
            <a:pPr eaLnBrk="1" hangingPunct="1"/>
            <a:r>
              <a:rPr lang="en-US" sz="4500" b="1" u="sng" dirty="0" smtClean="0">
                <a:latin typeface="Times New Roman" pitchFamily="18" charset="0"/>
                <a:cs typeface="Times New Roman" pitchFamily="18" charset="0"/>
              </a:rPr>
              <a:t>Post </a:t>
            </a:r>
            <a:r>
              <a:rPr lang="en-US" sz="4500" b="1" u="sng" dirty="0" err="1" smtClean="0">
                <a:latin typeface="Times New Roman" pitchFamily="18" charset="0"/>
                <a:cs typeface="Times New Roman" pitchFamily="18" charset="0"/>
              </a:rPr>
              <a:t>prandial</a:t>
            </a:r>
            <a:r>
              <a:rPr lang="en-US" sz="4500" b="1" u="sng" dirty="0" smtClean="0">
                <a:latin typeface="Times New Roman" pitchFamily="18" charset="0"/>
                <a:cs typeface="Times New Roman" pitchFamily="18" charset="0"/>
              </a:rPr>
              <a:t> regulation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0" y="1964536"/>
            <a:ext cx="8534399" cy="492442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Following a meal, glucose is absorbed from the intestine and enters the blood. The rise in the blood glucose level stimulates the secretion of insulin by islets cells of pancreas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uptake of glucose by most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extra hepatic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tissues, except brain is dependent on insulin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Insulin helps in the storage of glucose as well as conversion to fat.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692497"/>
          </a:xfrm>
        </p:spPr>
        <p:txBody>
          <a:bodyPr/>
          <a:lstStyle/>
          <a:p>
            <a:pPr eaLnBrk="1" hangingPunct="1"/>
            <a:r>
              <a:rPr lang="en-US" sz="4500" b="1" u="sng" dirty="0" smtClean="0">
                <a:latin typeface="Times New Roman" pitchFamily="18" charset="0"/>
                <a:cs typeface="Times New Roman" pitchFamily="18" charset="0"/>
              </a:rPr>
              <a:t>Regulation of Fasting state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9418320" cy="66294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Normally after 2 to 2.5 hours after meal, the blood glucose level falls to near fasting levels. It may go down further; but it is prevented by processes that contribute glucose to blood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For another three hours, hepatic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glycogenolysis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will take care of blood sugar level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Thereafter, Gluconeogenesis will take place.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Liver is the major organ that supplies the glucose for maintaining blood glucose level.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Hormones like glucagon, epinephrine, glucocorticoids, GH, ACTH and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will keep the blood glucose level from falling. They are known as anti-insulin hormones.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r.Pankil\My Documents\my books\Jaypee (E)\Photo\Ch-10\10-3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5280" y="431800"/>
            <a:ext cx="9471660" cy="70815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19859" y="496061"/>
            <a:ext cx="7218681" cy="692497"/>
          </a:xfrm>
        </p:spPr>
        <p:txBody>
          <a:bodyPr/>
          <a:lstStyle/>
          <a:p>
            <a:pPr eaLnBrk="1" hangingPunct="1"/>
            <a:r>
              <a:rPr lang="en-US" sz="4500" b="1" u="sng" dirty="0" smtClean="0">
                <a:latin typeface="Times New Roman" pitchFamily="18" charset="0"/>
                <a:cs typeface="Times New Roman" pitchFamily="18" charset="0"/>
              </a:rPr>
              <a:t>Normal plasma Glucose level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492442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normal persons, Fasting plasma glucose level value is 70-110 mg/dl. fasting means, glucose is estimated after overnight fast(12 hours  after the food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Following a meal, In normal persons the glucose level does not usually rise above 140mg/dl due to prompt secretion of insulin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blood glucose level is within normal limits, it is referred to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normoglycaemia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715</Words>
  <Application>Microsoft Office PowerPoint</Application>
  <PresentationFormat>Custom</PresentationFormat>
  <Paragraphs>158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Regulation of Blood Glucose</vt:lpstr>
      <vt:lpstr>Regulation of Blood Glucose</vt:lpstr>
      <vt:lpstr>Factors maintaining Blood sugar</vt:lpstr>
      <vt:lpstr>Slide 4</vt:lpstr>
      <vt:lpstr>Slide 5</vt:lpstr>
      <vt:lpstr>Post prandial regulation</vt:lpstr>
      <vt:lpstr>Regulation of Fasting state</vt:lpstr>
      <vt:lpstr>Slide 8</vt:lpstr>
      <vt:lpstr>Normal plasma Glucose level</vt:lpstr>
      <vt:lpstr>Slide 10</vt:lpstr>
      <vt:lpstr>Slide 11</vt:lpstr>
      <vt:lpstr>Slide 12</vt:lpstr>
      <vt:lpstr>How insulin Act?</vt:lpstr>
      <vt:lpstr>Slide 14</vt:lpstr>
      <vt:lpstr>Insulin &amp; Sugar Always together</vt:lpstr>
      <vt:lpstr>Slide 16</vt:lpstr>
      <vt:lpstr>Diabetes Mellitus</vt:lpstr>
      <vt:lpstr>Types of Diabetes Mellitus</vt:lpstr>
      <vt:lpstr>Slide 19</vt:lpstr>
      <vt:lpstr>Slide 20</vt:lpstr>
      <vt:lpstr>Slide 21</vt:lpstr>
      <vt:lpstr>SIGNS &amp; SYMPTOMS</vt:lpstr>
      <vt:lpstr>Signs and Symptoms</vt:lpstr>
      <vt:lpstr>Slide 24</vt:lpstr>
      <vt:lpstr>Later Symptoms</vt:lpstr>
      <vt:lpstr>Am I diabetec patient ?</vt:lpstr>
      <vt:lpstr>BLOOD GLUCßSE CHART</vt:lpstr>
      <vt:lpstr>diabetes daily</vt:lpstr>
      <vt:lpstr>Slide 29</vt:lpstr>
      <vt:lpstr>Slide 30</vt:lpstr>
      <vt:lpstr>Slide 31</vt:lpstr>
      <vt:lpstr>Glycate Haemoglobin</vt:lpstr>
      <vt:lpstr>Slide 33</vt:lpstr>
      <vt:lpstr>Compilcations of of Diabetea</vt:lpstr>
      <vt:lpstr>Cataract</vt:lpstr>
      <vt:lpstr>Heart Disease</vt:lpstr>
      <vt:lpstr>Neuronal - Disease</vt:lpstr>
      <vt:lpstr>Slide 38</vt:lpstr>
      <vt:lpstr>Slide 39</vt:lpstr>
      <vt:lpstr>Slide 40</vt:lpstr>
      <vt:lpstr>Slide 41</vt:lpstr>
      <vt:lpstr>Slide 42</vt:lpstr>
      <vt:lpstr>Dia Controi</vt:lpstr>
      <vt:lpstr>snacx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DIABETES_MELLITUS [Compatibility Mode]</dc:title>
  <dc:creator>Be Human</dc:creator>
  <cp:lastModifiedBy>Power</cp:lastModifiedBy>
  <cp:revision>2</cp:revision>
  <dcterms:created xsi:type="dcterms:W3CDTF">2023-10-09T16:43:01Z</dcterms:created>
  <dcterms:modified xsi:type="dcterms:W3CDTF">2023-10-09T16:56:33Z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2023-10-09T00:00:00Z</vt:filetime>
  </property>
  <property fmtid="{D5CDD505-2E9C-101B-9397-08002B2CF9AE}" pid="5" name="Producer">
    <vt:lpwstr>GPL Ghostscript 9.06</vt:lpwstr>
  </property>
</Properties>
</file>