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84" r:id="rId10"/>
    <p:sldId id="285" r:id="rId11"/>
    <p:sldId id="263" r:id="rId12"/>
    <p:sldId id="28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8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CAB29-FBCC-4C1C-80B9-B216B04877BF}" type="datetimeFigureOut">
              <a:rPr lang="en-US" smtClean="0"/>
              <a:t>11/6/2023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8EFED-3E13-48B8-A538-E95E745F44A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97DB7-EA05-4916-99F1-7DF8546B9010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1615" y="735583"/>
            <a:ext cx="807516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2323" y="1314703"/>
            <a:ext cx="270002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8939" y="1802992"/>
            <a:ext cx="6878955" cy="4637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6623" y="1139443"/>
            <a:ext cx="68789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Times New Roman"/>
                <a:cs typeface="Times New Roman"/>
              </a:rPr>
              <a:t>Ion</a:t>
            </a:r>
            <a:r>
              <a:rPr sz="6000" b="0" spc="-50" dirty="0">
                <a:latin typeface="Times New Roman"/>
                <a:cs typeface="Times New Roman"/>
              </a:rPr>
              <a:t> </a:t>
            </a:r>
            <a:r>
              <a:rPr sz="6000" b="0" dirty="0">
                <a:latin typeface="Times New Roman"/>
                <a:cs typeface="Times New Roman"/>
              </a:rPr>
              <a:t>selective</a:t>
            </a:r>
            <a:r>
              <a:rPr sz="6000" b="0" spc="-60" dirty="0">
                <a:latin typeface="Times New Roman"/>
                <a:cs typeface="Times New Roman"/>
              </a:rPr>
              <a:t> </a:t>
            </a:r>
            <a:r>
              <a:rPr sz="6000" b="0" dirty="0">
                <a:latin typeface="Times New Roman"/>
                <a:cs typeface="Times New Roman"/>
              </a:rPr>
              <a:t>electrode</a:t>
            </a:r>
            <a:endParaRPr sz="6000">
              <a:latin typeface="Times New Roman"/>
              <a:cs typeface="Times New Roman"/>
            </a:endParaRPr>
          </a:p>
          <a:p>
            <a:pPr marL="186055" algn="ctr">
              <a:lnSpc>
                <a:spcPct val="100000"/>
              </a:lnSpc>
            </a:pPr>
            <a:r>
              <a:rPr sz="6000" b="0" spc="-5" dirty="0">
                <a:latin typeface="Times New Roman"/>
                <a:cs typeface="Times New Roman"/>
              </a:rPr>
              <a:t>(ISE)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492443"/>
          </a:xfrm>
        </p:spPr>
        <p:txBody>
          <a:bodyPr/>
          <a:lstStyle/>
          <a:p>
            <a:pPr algn="ctr"/>
            <a:r>
              <a:rPr lang="en-US" dirty="0" smtClean="0">
                <a:latin typeface="Univers" pitchFamily="34" charset="0"/>
                <a:cs typeface="Times New Roman" pitchFamily="18" charset="0"/>
              </a:rPr>
              <a:t>Combination </a:t>
            </a:r>
            <a:r>
              <a:rPr lang="en-US" dirty="0" smtClean="0">
                <a:latin typeface="Univers" pitchFamily="34" charset="0"/>
                <a:cs typeface="Times New Roman" pitchFamily="18" charset="0"/>
              </a:rPr>
              <a:t>pH-reference electrode</a:t>
            </a:r>
            <a:endParaRPr lang="en-IN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914400"/>
          <a:ext cx="7924800" cy="6629400"/>
        </p:xfrm>
        <a:graphic>
          <a:graphicData uri="http://schemas.openxmlformats.org/presentationml/2006/ole">
            <p:oleObj spid="_x0000_s1026" name="Photo Editor Photo" r:id="rId3" imgW="8763760" imgH="8382727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999235"/>
            <a:ext cx="5942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Glass</a:t>
            </a:r>
            <a:r>
              <a:rPr sz="4000" spc="-60" dirty="0"/>
              <a:t> </a:t>
            </a:r>
            <a:r>
              <a:rPr sz="4000" spc="-5" dirty="0"/>
              <a:t>Membrane</a:t>
            </a:r>
            <a:r>
              <a:rPr sz="4000" spc="-10" dirty="0"/>
              <a:t> Electrode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1998979"/>
            <a:ext cx="8072755" cy="463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This method uses the electrical potential </a:t>
            </a:r>
            <a:r>
              <a:rPr sz="3600" dirty="0">
                <a:latin typeface="Times New Roman"/>
                <a:cs typeface="Times New Roman"/>
              </a:rPr>
              <a:t> of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pH-sensitive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electrodes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as</a:t>
            </a:r>
            <a:r>
              <a:rPr sz="3600" dirty="0">
                <a:latin typeface="Times New Roman"/>
                <a:cs typeface="Times New Roman"/>
              </a:rPr>
              <a:t> a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measurement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signal.</a:t>
            </a:r>
            <a:endParaRPr sz="36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The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glass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electrode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</a:t>
            </a:r>
            <a:r>
              <a:rPr sz="3600" spc="89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most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commonly used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35" dirty="0">
                <a:latin typeface="Times New Roman"/>
                <a:cs typeface="Times New Roman"/>
              </a:rPr>
              <a:t>sensor.</a:t>
            </a:r>
            <a:endParaRPr sz="3600">
              <a:latin typeface="Times New Roman"/>
              <a:cs typeface="Times New Roman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Times New Roman"/>
                <a:cs typeface="Times New Roman"/>
              </a:rPr>
              <a:t>Not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having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disadvantages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 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optical</a:t>
            </a:r>
            <a:r>
              <a:rPr sz="3600" dirty="0">
                <a:latin typeface="Times New Roman"/>
                <a:cs typeface="Times New Roman"/>
              </a:rPr>
              <a:t> methods,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it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can</a:t>
            </a:r>
            <a:r>
              <a:rPr sz="3600" dirty="0">
                <a:latin typeface="Times New Roman"/>
                <a:cs typeface="Times New Roman"/>
              </a:rPr>
              <a:t> be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used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almost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universally.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POT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9720" y="2184188"/>
            <a:ext cx="3230563" cy="46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02920" y="10795"/>
            <a:ext cx="90525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endParaRPr lang="en-US" sz="4900" dirty="0">
              <a:solidFill>
                <a:schemeClr val="tx2"/>
              </a:solidFill>
            </a:endParaRPr>
          </a:p>
        </p:txBody>
      </p:sp>
      <p:pic>
        <p:nvPicPr>
          <p:cNvPr id="6150" name="Picture 7" descr="POT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10" y="2819400"/>
            <a:ext cx="5543390" cy="402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066800" y="1676400"/>
            <a:ext cx="4964272" cy="121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just"/>
            <a:r>
              <a:rPr lang="en-US" sz="2400" dirty="0">
                <a:solidFill>
                  <a:schemeClr val="accent2"/>
                </a:solidFill>
              </a:rPr>
              <a:t>F</a:t>
            </a:r>
            <a:r>
              <a:rPr lang="en-US" sz="2400" baseline="30000" dirty="0">
                <a:solidFill>
                  <a:schemeClr val="accent2"/>
                </a:solidFill>
              </a:rPr>
              <a:t>-</a:t>
            </a:r>
            <a:r>
              <a:rPr lang="en-US" sz="2400" dirty="0">
                <a:solidFill>
                  <a:schemeClr val="accent2"/>
                </a:solidFill>
              </a:rPr>
              <a:t> migrates across crystal by “jumping” into crystal vacancies caused by Eu</a:t>
            </a:r>
            <a:r>
              <a:rPr lang="en-US" sz="2400" baseline="30000" dirty="0">
                <a:solidFill>
                  <a:schemeClr val="accent2"/>
                </a:solidFill>
              </a:rPr>
              <a:t>2+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317818" y="7155286"/>
            <a:ext cx="9642793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i="1"/>
              <a:t>Potential caused by charge imbalance from migrating ion across membrane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457200"/>
            <a:ext cx="3591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dirty="0" smtClean="0"/>
              <a:t>Solid</a:t>
            </a:r>
            <a:r>
              <a:rPr lang="en-IN" sz="3200" spc="-60" dirty="0" smtClean="0"/>
              <a:t> </a:t>
            </a:r>
            <a:r>
              <a:rPr lang="en-IN" sz="3200" spc="-5" dirty="0" smtClean="0"/>
              <a:t>State</a:t>
            </a:r>
            <a:r>
              <a:rPr lang="en-IN" sz="3200" spc="-20" dirty="0" smtClean="0"/>
              <a:t> </a:t>
            </a:r>
            <a:r>
              <a:rPr lang="en-IN" sz="3200" spc="-10" dirty="0" smtClean="0"/>
              <a:t>Electrode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999235"/>
            <a:ext cx="4561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Solid</a:t>
            </a:r>
            <a:r>
              <a:rPr sz="4000" spc="-60" dirty="0"/>
              <a:t> </a:t>
            </a:r>
            <a:r>
              <a:rPr sz="4000" spc="-5" dirty="0"/>
              <a:t>State</a:t>
            </a:r>
            <a:r>
              <a:rPr sz="4000" spc="-20" dirty="0"/>
              <a:t> </a:t>
            </a:r>
            <a:r>
              <a:rPr sz="4000" spc="-10" dirty="0"/>
              <a:t>Electrode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69339" y="2078227"/>
            <a:ext cx="3423920" cy="40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44500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Electrode</a:t>
            </a:r>
            <a:r>
              <a:rPr sz="2800" dirty="0">
                <a:latin typeface="Times New Roman"/>
                <a:cs typeface="Times New Roman"/>
              </a:rPr>
              <a:t> body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Inorganic</a:t>
            </a:r>
            <a:r>
              <a:rPr sz="2800" spc="-5" dirty="0">
                <a:latin typeface="Times New Roman"/>
                <a:cs typeface="Times New Roman"/>
              </a:rPr>
              <a:t> crystalline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polymer.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  <a:tab pos="1332230" algn="l"/>
                <a:tab pos="2130425" algn="l"/>
              </a:tabLst>
            </a:pPr>
            <a:r>
              <a:rPr sz="2800" spc="-5" dirty="0">
                <a:latin typeface="Times New Roman"/>
                <a:cs typeface="Times New Roman"/>
              </a:rPr>
              <a:t>E.g.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Special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Epoxide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x</a:t>
            </a:r>
            <a:r>
              <a:rPr sz="2800" spc="-15" dirty="0">
                <a:latin typeface="Times New Roman"/>
                <a:cs typeface="Times New Roman"/>
              </a:rPr>
              <a:t>ce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spc="-15" dirty="0">
                <a:latin typeface="Times New Roman"/>
                <a:cs typeface="Times New Roman"/>
              </a:rPr>
              <a:t>en</a:t>
            </a:r>
            <a:r>
              <a:rPr sz="2800" spc="-5" dirty="0">
                <a:latin typeface="Times New Roman"/>
                <a:cs typeface="Times New Roman"/>
              </a:rPr>
              <a:t>t  </a:t>
            </a:r>
            <a:r>
              <a:rPr sz="2800" spc="-10" dirty="0">
                <a:latin typeface="Times New Roman"/>
                <a:cs typeface="Times New Roman"/>
              </a:rPr>
              <a:t>mechanical </a:t>
            </a:r>
            <a:r>
              <a:rPr sz="2800" spc="-5" dirty="0">
                <a:latin typeface="Times New Roman"/>
                <a:cs typeface="Times New Roman"/>
              </a:rPr>
              <a:t> properties.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  <a:tab pos="1714500" algn="l"/>
              </a:tabLst>
            </a:pP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  </a:t>
            </a:r>
            <a:r>
              <a:rPr sz="2800" spc="-20" dirty="0">
                <a:latin typeface="Times New Roman"/>
                <a:cs typeface="Times New Roman"/>
              </a:rPr>
              <a:t>stability.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209800"/>
            <a:ext cx="3886199" cy="29824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846835"/>
            <a:ext cx="4955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Liquid</a:t>
            </a:r>
            <a:r>
              <a:rPr sz="4000" spc="-40" dirty="0"/>
              <a:t> </a:t>
            </a:r>
            <a:r>
              <a:rPr sz="4000" spc="-5" dirty="0"/>
              <a:t>based</a:t>
            </a:r>
            <a:r>
              <a:rPr sz="4000" spc="-25" dirty="0"/>
              <a:t> </a:t>
            </a:r>
            <a:r>
              <a:rPr sz="4000" spc="-10" dirty="0"/>
              <a:t>electrode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2049271"/>
            <a:ext cx="3881120" cy="41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75285" algn="l"/>
                <a:tab pos="37592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Formed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very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thin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layer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organic </a:t>
            </a:r>
            <a:r>
              <a:rPr sz="2400" dirty="0">
                <a:latin typeface="Times New Roman"/>
                <a:cs typeface="Times New Roman"/>
              </a:rPr>
              <a:t>liquid.</a:t>
            </a:r>
            <a:endParaRPr sz="2400">
              <a:latin typeface="Times New Roman"/>
              <a:cs typeface="Times New Roman"/>
            </a:endParaRPr>
          </a:p>
          <a:p>
            <a:pPr marL="373380" indent="-36131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73380" algn="l"/>
                <a:tab pos="374015" algn="l"/>
              </a:tabLst>
            </a:pPr>
            <a:r>
              <a:rPr sz="2400" spc="-5" dirty="0">
                <a:latin typeface="Times New Roman"/>
                <a:cs typeface="Times New Roman"/>
              </a:rPr>
              <a:t>Membrane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jelly</a:t>
            </a:r>
            <a:endParaRPr sz="2400">
              <a:latin typeface="Times New Roman"/>
              <a:cs typeface="Times New Roman"/>
            </a:endParaRPr>
          </a:p>
          <a:p>
            <a:pPr marL="373380" indent="-36131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73380" algn="l"/>
                <a:tab pos="374015" algn="l"/>
              </a:tabLst>
            </a:pPr>
            <a:r>
              <a:rPr sz="2400" spc="-5" dirty="0">
                <a:latin typeface="Times New Roman"/>
                <a:cs typeface="Times New Roman"/>
              </a:rPr>
              <a:t>Impermeable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75285" algn="l"/>
                <a:tab pos="375920" algn="l"/>
              </a:tabLst>
            </a:pPr>
            <a:r>
              <a:rPr sz="2400" dirty="0">
                <a:latin typeface="Times New Roman"/>
                <a:cs typeface="Times New Roman"/>
              </a:rPr>
              <a:t>only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allow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pass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certain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ion.</a:t>
            </a:r>
            <a:endParaRPr sz="2400">
              <a:latin typeface="Times New Roman"/>
              <a:cs typeface="Times New Roman"/>
            </a:endParaRPr>
          </a:p>
          <a:p>
            <a:pPr marL="373380" indent="-36131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73380" algn="l"/>
                <a:tab pos="374015" algn="l"/>
              </a:tabLst>
            </a:pPr>
            <a:r>
              <a:rPr sz="2400" spc="-10" dirty="0">
                <a:latin typeface="Times New Roman"/>
                <a:cs typeface="Times New Roman"/>
              </a:rPr>
              <a:t>Organic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material</a:t>
            </a:r>
            <a:endParaRPr sz="2400">
              <a:latin typeface="Times New Roman"/>
              <a:cs typeface="Times New Roman"/>
            </a:endParaRPr>
          </a:p>
          <a:p>
            <a:pPr marL="1103630" lvl="1" indent="-179070">
              <a:lnSpc>
                <a:spcPct val="100000"/>
              </a:lnSpc>
              <a:spcBef>
                <a:spcPts val="580"/>
              </a:spcBef>
              <a:buChar char="-"/>
              <a:tabLst>
                <a:tab pos="1104265" algn="l"/>
              </a:tabLst>
            </a:pPr>
            <a:r>
              <a:rPr sz="2400" spc="-5" dirty="0">
                <a:latin typeface="Times New Roman"/>
                <a:cs typeface="Times New Roman"/>
              </a:rPr>
              <a:t>Carbon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tetrachloride</a:t>
            </a:r>
            <a:endParaRPr sz="2400">
              <a:latin typeface="Times New Roman"/>
              <a:cs typeface="Times New Roman"/>
            </a:endParaRPr>
          </a:p>
          <a:p>
            <a:pPr marL="1179830" lvl="1" indent="-255270">
              <a:lnSpc>
                <a:spcPct val="100000"/>
              </a:lnSpc>
              <a:spcBef>
                <a:spcPts val="575"/>
              </a:spcBef>
              <a:buChar char="-"/>
              <a:tabLst>
                <a:tab pos="1179830" algn="l"/>
                <a:tab pos="1180465" algn="l"/>
              </a:tabLst>
            </a:pPr>
            <a:r>
              <a:rPr sz="2400" spc="-5" dirty="0">
                <a:latin typeface="Times New Roman"/>
                <a:cs typeface="Times New Roman"/>
              </a:rPr>
              <a:t>Benzene</a:t>
            </a:r>
            <a:endParaRPr sz="2400">
              <a:latin typeface="Times New Roman"/>
              <a:cs typeface="Times New Roman"/>
            </a:endParaRPr>
          </a:p>
          <a:p>
            <a:pPr marL="1179830" lvl="1" indent="-255270">
              <a:lnSpc>
                <a:spcPct val="100000"/>
              </a:lnSpc>
              <a:spcBef>
                <a:spcPts val="575"/>
              </a:spcBef>
              <a:buChar char="-"/>
              <a:tabLst>
                <a:tab pos="1179830" algn="l"/>
                <a:tab pos="1180465" algn="l"/>
              </a:tabLst>
            </a:pPr>
            <a:r>
              <a:rPr sz="2400" dirty="0">
                <a:latin typeface="Times New Roman"/>
                <a:cs typeface="Times New Roman"/>
              </a:rPr>
              <a:t>Mesitylene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Picture 8" descr="POT-30"/>
          <p:cNvPicPr>
            <a:picLocks noChangeAspect="1" noChangeArrowheads="1"/>
          </p:cNvPicPr>
          <p:nvPr/>
        </p:nvPicPr>
        <p:blipFill>
          <a:blip r:embed="rId2" cstate="print"/>
          <a:srcRect r="12431"/>
          <a:stretch>
            <a:fillRect/>
          </a:stretch>
        </p:blipFill>
        <p:spPr bwMode="auto">
          <a:xfrm>
            <a:off x="5029200" y="1676400"/>
            <a:ext cx="4572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3642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Compound</a:t>
            </a:r>
            <a:r>
              <a:rPr spc="-90" dirty="0"/>
              <a:t> </a:t>
            </a:r>
            <a:r>
              <a:rPr spc="-5" dirty="0"/>
              <a:t>electrode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295400"/>
            <a:ext cx="5641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indent="-41783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29895" algn="l"/>
                <a:tab pos="430530" algn="l"/>
              </a:tabLst>
            </a:pPr>
            <a:r>
              <a:rPr sz="2400" spc="-5" dirty="0">
                <a:latin typeface="Times New Roman"/>
                <a:cs typeface="Times New Roman"/>
              </a:rPr>
              <a:t>Electrode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membrane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multiple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981200"/>
            <a:ext cx="7010399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977899"/>
            <a:ext cx="2326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Electrolytes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50339" y="1622551"/>
            <a:ext cx="5838190" cy="4886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00"/>
              </a:spcBef>
              <a:buFont typeface="Comic Sans MS"/>
              <a:buChar char="•"/>
              <a:tabLst>
                <a:tab pos="353695" algn="l"/>
                <a:tab pos="354330" algn="l"/>
              </a:tabLst>
            </a:pPr>
            <a:r>
              <a:rPr sz="2400" spc="-45" dirty="0">
                <a:latin typeface="Times New Roman"/>
                <a:cs typeface="Times New Roman"/>
              </a:rPr>
              <a:t>Type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ions</a:t>
            </a:r>
            <a:endParaRPr sz="2400">
              <a:latin typeface="Times New Roman"/>
              <a:cs typeface="Times New Roman"/>
            </a:endParaRPr>
          </a:p>
          <a:p>
            <a:pPr marL="754380" lvl="1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5015" algn="l"/>
                <a:tab pos="2063750" algn="l"/>
              </a:tabLst>
            </a:pPr>
            <a:r>
              <a:rPr sz="2400" spc="-5" dirty="0">
                <a:latin typeface="Times New Roman"/>
                <a:cs typeface="Times New Roman"/>
              </a:rPr>
              <a:t>Cations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	</a:t>
            </a:r>
            <a:r>
              <a:rPr sz="2400" spc="-5" dirty="0">
                <a:latin typeface="Times New Roman"/>
                <a:cs typeface="Times New Roman"/>
              </a:rPr>
              <a:t>Positive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charge</a:t>
            </a:r>
            <a:endParaRPr sz="2400">
              <a:latin typeface="Times New Roman"/>
              <a:cs typeface="Times New Roman"/>
            </a:endParaRPr>
          </a:p>
          <a:p>
            <a:pPr marL="1211580" lvl="2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212215" algn="l"/>
              </a:tabLst>
            </a:pPr>
            <a:r>
              <a:rPr sz="2400" spc="-5" dirty="0">
                <a:latin typeface="Times New Roman"/>
                <a:cs typeface="Times New Roman"/>
              </a:rPr>
              <a:t>move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toward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cathode</a:t>
            </a:r>
            <a:endParaRPr sz="2400">
              <a:latin typeface="Times New Roman"/>
              <a:cs typeface="Times New Roman"/>
            </a:endParaRPr>
          </a:p>
          <a:p>
            <a:pPr marL="115379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154430" algn="l"/>
                <a:tab pos="1831975" algn="l"/>
                <a:tab pos="2155190" algn="l"/>
              </a:tabLst>
            </a:pPr>
            <a:r>
              <a:rPr sz="2400" spc="-5" dirty="0">
                <a:latin typeface="Times New Roman"/>
                <a:cs typeface="Times New Roman"/>
              </a:rPr>
              <a:t>Na+	</a:t>
            </a:r>
            <a:r>
              <a:rPr sz="2400" dirty="0">
                <a:latin typeface="Times New Roman"/>
                <a:cs typeface="Times New Roman"/>
              </a:rPr>
              <a:t>=	</a:t>
            </a:r>
            <a:r>
              <a:rPr sz="2400" spc="-5" dirty="0">
                <a:latin typeface="Times New Roman"/>
                <a:cs typeface="Times New Roman"/>
              </a:rPr>
              <a:t>Extracellular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Brain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Activity</a:t>
            </a:r>
            <a:endParaRPr sz="2400">
              <a:latin typeface="Times New Roman"/>
              <a:cs typeface="Times New Roman"/>
            </a:endParaRPr>
          </a:p>
          <a:p>
            <a:pPr marL="115379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154430" algn="l"/>
              </a:tabLst>
            </a:pPr>
            <a:r>
              <a:rPr sz="2400" spc="-5" dirty="0">
                <a:latin typeface="Times New Roman"/>
                <a:cs typeface="Times New Roman"/>
              </a:rPr>
              <a:t>K+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Intracellular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Heart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Muscle</a:t>
            </a:r>
            <a:endParaRPr sz="2400">
              <a:latin typeface="Times New Roman"/>
              <a:cs typeface="Times New Roman"/>
            </a:endParaRPr>
          </a:p>
          <a:p>
            <a:pPr marL="115379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154430" algn="l"/>
              </a:tabLst>
            </a:pPr>
            <a:r>
              <a:rPr sz="2400" spc="-5" dirty="0">
                <a:latin typeface="Times New Roman"/>
                <a:cs typeface="Times New Roman"/>
              </a:rPr>
              <a:t>Ca+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Extracellular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" dirty="0">
                <a:latin typeface="Times New Roman"/>
                <a:cs typeface="Times New Roman"/>
              </a:rPr>
              <a:t> Heart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Muscle</a:t>
            </a:r>
            <a:endParaRPr sz="2400">
              <a:latin typeface="Times New Roman"/>
              <a:cs typeface="Times New Roman"/>
            </a:endParaRPr>
          </a:p>
          <a:p>
            <a:pPr marL="115379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154430" algn="l"/>
              </a:tabLst>
            </a:pPr>
            <a:r>
              <a:rPr sz="2400" spc="-5" dirty="0">
                <a:latin typeface="Times New Roman"/>
                <a:cs typeface="Times New Roman"/>
              </a:rPr>
              <a:t>H+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Extracellular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Acidic</a:t>
            </a:r>
            <a:endParaRPr sz="2400">
              <a:latin typeface="Times New Roman"/>
              <a:cs typeface="Times New Roman"/>
            </a:endParaRPr>
          </a:p>
          <a:p>
            <a:pPr marL="754380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5015" algn="l"/>
              </a:tabLst>
            </a:pPr>
            <a:r>
              <a:rPr sz="2400" spc="-5" dirty="0">
                <a:latin typeface="Times New Roman"/>
                <a:cs typeface="Times New Roman"/>
              </a:rPr>
              <a:t>Anions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" dirty="0">
                <a:latin typeface="Times New Roman"/>
                <a:cs typeface="Times New Roman"/>
              </a:rPr>
              <a:t> Negative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charge</a:t>
            </a:r>
            <a:endParaRPr sz="2400">
              <a:latin typeface="Times New Roman"/>
              <a:cs typeface="Times New Roman"/>
            </a:endParaRPr>
          </a:p>
          <a:p>
            <a:pPr marL="1211580" lvl="1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212215" algn="l"/>
              </a:tabLst>
            </a:pPr>
            <a:r>
              <a:rPr sz="2400" spc="-5" dirty="0">
                <a:latin typeface="Times New Roman"/>
                <a:cs typeface="Times New Roman"/>
              </a:rPr>
              <a:t>move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toward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anode</a:t>
            </a:r>
            <a:endParaRPr sz="2400">
              <a:latin typeface="Times New Roman"/>
              <a:cs typeface="Times New Roman"/>
            </a:endParaRPr>
          </a:p>
          <a:p>
            <a:pPr marL="115379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154430" algn="l"/>
                <a:tab pos="1821180" algn="l"/>
              </a:tabLst>
            </a:pPr>
            <a:r>
              <a:rPr sz="2400" spc="-5" dirty="0">
                <a:latin typeface="Times New Roman"/>
                <a:cs typeface="Times New Roman"/>
              </a:rPr>
              <a:t>Cl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	</a:t>
            </a:r>
            <a:r>
              <a:rPr sz="2400" spc="-5" dirty="0">
                <a:latin typeface="Times New Roman"/>
                <a:cs typeface="Times New Roman"/>
              </a:rPr>
              <a:t>Extracellular</a:t>
            </a:r>
            <a:endParaRPr sz="2400">
              <a:latin typeface="Times New Roman"/>
              <a:cs typeface="Times New Roman"/>
            </a:endParaRPr>
          </a:p>
          <a:p>
            <a:pPr marL="115379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154430" algn="l"/>
              </a:tabLst>
            </a:pPr>
            <a:r>
              <a:rPr sz="2400" spc="-5" dirty="0">
                <a:latin typeface="Times New Roman"/>
                <a:cs typeface="Times New Roman"/>
              </a:rPr>
              <a:t>HCO–3</a:t>
            </a:r>
            <a:r>
              <a:rPr sz="2400" dirty="0">
                <a:latin typeface="Times New Roman"/>
                <a:cs typeface="Times New Roman"/>
              </a:rPr>
              <a:t> –</a:t>
            </a:r>
            <a:r>
              <a:rPr sz="2400" spc="-5" dirty="0">
                <a:latin typeface="Times New Roman"/>
                <a:cs typeface="Times New Roman"/>
              </a:rPr>
              <a:t> Extracellular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Basic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1</a:t>
            </a:r>
            <a:r>
              <a:rPr sz="1400" dirty="0"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7063" y="901699"/>
            <a:ext cx="3565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Sample</a:t>
            </a:r>
            <a:r>
              <a:rPr sz="3600" spc="-60" dirty="0"/>
              <a:t> </a:t>
            </a:r>
            <a:r>
              <a:rPr sz="3600" spc="-5" dirty="0"/>
              <a:t>Collection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139" y="1439365"/>
            <a:ext cx="6467475" cy="42583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925"/>
              </a:spcBef>
              <a:buFont typeface="Comic Sans MS"/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latin typeface="Times New Roman"/>
                <a:cs typeface="Times New Roman"/>
              </a:rPr>
              <a:t>Serum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710"/>
              </a:spcBef>
              <a:buFont typeface="Comic Sans MS"/>
              <a:buChar char="•"/>
              <a:tabLst>
                <a:tab pos="810895" algn="l"/>
                <a:tab pos="811530" algn="l"/>
              </a:tabLst>
            </a:pPr>
            <a:r>
              <a:rPr sz="2400" spc="-5" dirty="0">
                <a:latin typeface="Times New Roman"/>
                <a:cs typeface="Times New Roman"/>
              </a:rPr>
              <a:t>Collected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heparin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bulb</a:t>
            </a:r>
            <a:endParaRPr sz="24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710"/>
              </a:spcBef>
              <a:buFont typeface="Comic Sans MS"/>
              <a:buChar char="•"/>
              <a:tabLst>
                <a:tab pos="810895" algn="l"/>
                <a:tab pos="811530" algn="l"/>
              </a:tabLst>
            </a:pPr>
            <a:r>
              <a:rPr sz="2400" spc="-5" dirty="0">
                <a:latin typeface="Times New Roman"/>
                <a:cs typeface="Times New Roman"/>
              </a:rPr>
              <a:t>Plain</a:t>
            </a:r>
            <a:endParaRPr sz="24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95"/>
              </a:spcBef>
              <a:buFont typeface="Comic Sans MS"/>
              <a:buChar char="•"/>
              <a:tabLst>
                <a:tab pos="810895" algn="l"/>
                <a:tab pos="811530" algn="l"/>
              </a:tabLst>
            </a:pP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spc="-19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 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 doing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electroly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marL="1268095" lvl="2" indent="-342265">
              <a:lnSpc>
                <a:spcPct val="100000"/>
              </a:lnSpc>
              <a:spcBef>
                <a:spcPts val="695"/>
              </a:spcBef>
              <a:buFont typeface="Comic Sans MS"/>
              <a:buChar char="•"/>
              <a:tabLst>
                <a:tab pos="1268095" algn="l"/>
                <a:tab pos="1268730" algn="l"/>
              </a:tabLst>
            </a:pP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spc="-19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chelating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anti-coagulan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68095" lvl="2" indent="-342265">
              <a:lnSpc>
                <a:spcPct val="100000"/>
              </a:lnSpc>
              <a:spcBef>
                <a:spcPts val="710"/>
              </a:spcBef>
              <a:buFont typeface="Comic Sans MS"/>
              <a:buChar char="•"/>
              <a:tabLst>
                <a:tab pos="1268095" algn="l"/>
                <a:tab pos="1268730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chelat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ions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  <a:p>
            <a:pPr marL="1268095" lvl="2" indent="-342265">
              <a:lnSpc>
                <a:spcPct val="100000"/>
              </a:lnSpc>
              <a:spcBef>
                <a:spcPts val="695"/>
              </a:spcBef>
              <a:buFont typeface="Comic Sans MS"/>
              <a:buChar char="•"/>
              <a:tabLst>
                <a:tab pos="1268095" algn="l"/>
                <a:tab pos="1268730" algn="l"/>
              </a:tabLst>
            </a:pP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interfere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concentration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ions</a:t>
            </a:r>
            <a:endParaRPr sz="24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Font typeface="Comic Sans MS"/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latin typeface="Times New Roman"/>
                <a:cs typeface="Times New Roman"/>
              </a:rPr>
              <a:t>Urine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710"/>
              </a:spcBef>
              <a:buFont typeface="Comic Sans MS"/>
              <a:buChar char="•"/>
              <a:tabLst>
                <a:tab pos="810895" algn="l"/>
                <a:tab pos="811530" algn="l"/>
              </a:tabLst>
            </a:pPr>
            <a:r>
              <a:rPr sz="2400" spc="-5" dirty="0">
                <a:latin typeface="Times New Roman"/>
                <a:cs typeface="Times New Roman"/>
              </a:rPr>
              <a:t>Collected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vacuette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1</a:t>
            </a:r>
            <a:r>
              <a:rPr sz="1400" dirty="0">
                <a:latin typeface="Verdana"/>
                <a:cs typeface="Verdana"/>
              </a:rPr>
              <a:t>3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139" y="1065376"/>
            <a:ext cx="5861685" cy="58775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1619885" algn="l"/>
              </a:tabLst>
            </a:pPr>
            <a:r>
              <a:rPr sz="3200" spc="-45" dirty="0">
                <a:latin typeface="Times New Roman"/>
                <a:cs typeface="Times New Roman"/>
              </a:rPr>
              <a:t>Types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	Heparin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vacuette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Ammonium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Lithium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Lithium+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heparin</a:t>
            </a:r>
            <a:endParaRPr sz="3200">
              <a:latin typeface="Times New Roman"/>
              <a:cs typeface="Times New Roman"/>
            </a:endParaRPr>
          </a:p>
          <a:p>
            <a:pPr marL="12700" marR="1190625">
              <a:lnSpc>
                <a:spcPct val="12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Sodium=Sodium+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heparin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measure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sodium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lithium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heparin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vacuette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ammonium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heparin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vacuette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3200" b="1" dirty="0">
                <a:latin typeface="Times New Roman"/>
                <a:cs typeface="Times New Roman"/>
              </a:rPr>
              <a:t>Use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sodium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vacuette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gives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false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high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sodium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concentration.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40155"/>
            <a:ext cx="625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Routinely</a:t>
            </a:r>
            <a:r>
              <a:rPr sz="3600" spc="-35" dirty="0"/>
              <a:t> </a:t>
            </a:r>
            <a:r>
              <a:rPr sz="3600" spc="-10" dirty="0"/>
              <a:t>measured</a:t>
            </a:r>
            <a:r>
              <a:rPr sz="3600" spc="-15" dirty="0"/>
              <a:t> </a:t>
            </a:r>
            <a:r>
              <a:rPr sz="3600" spc="-10" dirty="0"/>
              <a:t>electrolytes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1622551"/>
            <a:ext cx="5375910" cy="45339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latin typeface="Times New Roman"/>
                <a:cs typeface="Times New Roman"/>
              </a:rPr>
              <a:t>Sodium</a:t>
            </a:r>
            <a:endParaRPr sz="2400">
              <a:latin typeface="Times New Roman"/>
              <a:cs typeface="Times New Roman"/>
            </a:endParaRPr>
          </a:p>
          <a:p>
            <a:pPr marL="754380" indent="-285750">
              <a:lnSpc>
                <a:spcPct val="100000"/>
              </a:lnSpc>
              <a:spcBef>
                <a:spcPts val="600"/>
              </a:spcBef>
              <a:buFont typeface="Comic Sans MS"/>
              <a:buChar char="–"/>
              <a:tabLst>
                <a:tab pos="754380" algn="l"/>
                <a:tab pos="755015" algn="l"/>
              </a:tabLst>
            </a:pPr>
            <a:r>
              <a:rPr sz="2400" dirty="0">
                <a:latin typeface="Times New Roman"/>
                <a:cs typeface="Times New Roman"/>
              </a:rPr>
              <a:t>(90%)Major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cation</a:t>
            </a:r>
            <a:endParaRPr sz="2400">
              <a:latin typeface="Times New Roman"/>
              <a:cs typeface="Times New Roman"/>
            </a:endParaRPr>
          </a:p>
          <a:p>
            <a:pPr marL="12700" marR="748030" indent="457200">
              <a:lnSpc>
                <a:spcPts val="3679"/>
              </a:lnSpc>
              <a:spcBef>
                <a:spcPts val="55"/>
              </a:spcBef>
              <a:buFont typeface="Comic Sans MS"/>
              <a:buChar char="–"/>
              <a:tabLst>
                <a:tab pos="754380" algn="l"/>
                <a:tab pos="755015" algn="l"/>
              </a:tabLst>
            </a:pPr>
            <a:r>
              <a:rPr sz="2400" spc="-5" dirty="0">
                <a:latin typeface="Times New Roman"/>
                <a:cs typeface="Times New Roman"/>
              </a:rPr>
              <a:t>Extracellular fluid </a:t>
            </a:r>
            <a:r>
              <a:rPr sz="2400" b="1" spc="-5" dirty="0">
                <a:latin typeface="Times New Roman"/>
                <a:cs typeface="Times New Roman"/>
              </a:rPr>
              <a:t>outside </a:t>
            </a:r>
            <a:r>
              <a:rPr sz="2400" b="1" dirty="0">
                <a:latin typeface="Times New Roman"/>
                <a:cs typeface="Times New Roman"/>
              </a:rPr>
              <a:t>cells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Normal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values</a:t>
            </a:r>
            <a:endParaRPr sz="2400">
              <a:latin typeface="Times New Roman"/>
              <a:cs typeface="Times New Roman"/>
            </a:endParaRPr>
          </a:p>
          <a:p>
            <a:pPr marL="754380" indent="-285750">
              <a:lnSpc>
                <a:spcPct val="100000"/>
              </a:lnSpc>
              <a:spcBef>
                <a:spcPts val="445"/>
              </a:spcBef>
              <a:buFont typeface="Comic Sans MS"/>
              <a:buChar char="–"/>
              <a:tabLst>
                <a:tab pos="754380" algn="l"/>
                <a:tab pos="755015" algn="l"/>
              </a:tabLst>
            </a:pPr>
            <a:r>
              <a:rPr sz="2400" spc="-5" dirty="0">
                <a:latin typeface="Times New Roman"/>
                <a:cs typeface="Times New Roman"/>
              </a:rPr>
              <a:t>Serum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135-145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mEq/L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95"/>
              </a:spcBef>
              <a:tabLst>
                <a:tab pos="754380" algn="l"/>
              </a:tabLst>
            </a:pPr>
            <a:r>
              <a:rPr sz="2400" dirty="0">
                <a:latin typeface="Comic Sans MS"/>
                <a:cs typeface="Comic Sans MS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Urine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(24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40-220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mEq/L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  <a:p>
            <a:pPr marL="754380" indent="-285750">
              <a:lnSpc>
                <a:spcPct val="100000"/>
              </a:lnSpc>
              <a:spcBef>
                <a:spcPts val="705"/>
              </a:spcBef>
              <a:buFont typeface="Comic Sans MS"/>
              <a:buChar char="–"/>
              <a:tabLst>
                <a:tab pos="754380" algn="l"/>
                <a:tab pos="755015" algn="l"/>
              </a:tabLst>
            </a:pPr>
            <a:r>
              <a:rPr sz="2400" spc="-5" dirty="0">
                <a:latin typeface="Times New Roman"/>
                <a:cs typeface="Times New Roman"/>
              </a:rPr>
              <a:t>Influence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regulation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5" dirty="0">
                <a:latin typeface="Times New Roman"/>
                <a:cs typeface="Times New Roman"/>
              </a:rPr>
              <a:t> water</a:t>
            </a:r>
            <a:endParaRPr sz="2400">
              <a:latin typeface="Times New Roman"/>
              <a:cs typeface="Times New Roman"/>
            </a:endParaRPr>
          </a:p>
          <a:p>
            <a:pPr marL="754380" indent="-285750">
              <a:lnSpc>
                <a:spcPct val="100000"/>
              </a:lnSpc>
              <a:spcBef>
                <a:spcPts val="700"/>
              </a:spcBef>
              <a:buFont typeface="Comic Sans MS"/>
              <a:buChar char="–"/>
              <a:tabLst>
                <a:tab pos="754380" algn="l"/>
                <a:tab pos="755015" algn="l"/>
              </a:tabLst>
            </a:pPr>
            <a:r>
              <a:rPr sz="2400" spc="-5" dirty="0">
                <a:latin typeface="Times New Roman"/>
                <a:cs typeface="Times New Roman"/>
              </a:rPr>
              <a:t>Osmotic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activity</a:t>
            </a:r>
            <a:endParaRPr sz="2400">
              <a:latin typeface="Times New Roman"/>
              <a:cs typeface="Times New Roman"/>
            </a:endParaRPr>
          </a:p>
          <a:p>
            <a:pPr marL="754380" indent="-285750">
              <a:lnSpc>
                <a:spcPct val="100000"/>
              </a:lnSpc>
              <a:spcBef>
                <a:spcPts val="695"/>
              </a:spcBef>
              <a:buFont typeface="Comic Sans MS"/>
              <a:buChar char="–"/>
              <a:tabLst>
                <a:tab pos="754380" algn="l"/>
                <a:tab pos="755015" algn="l"/>
              </a:tabLst>
            </a:pPr>
            <a:r>
              <a:rPr sz="2400" spc="-5" dirty="0">
                <a:latin typeface="Times New Roman"/>
                <a:cs typeface="Times New Roman"/>
              </a:rPr>
              <a:t>Central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Neuromuscular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activity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1</a:t>
            </a:r>
            <a:r>
              <a:rPr sz="1400" dirty="0"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938" y="694435"/>
            <a:ext cx="2782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Introduction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2057400"/>
            <a:ext cx="807212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57834" algn="l"/>
              </a:tabLst>
            </a:pPr>
            <a:r>
              <a:rPr sz="3200" spc="-5" dirty="0">
                <a:latin typeface="Times New Roman"/>
                <a:cs typeface="Times New Roman"/>
              </a:rPr>
              <a:t>Ion selective </a:t>
            </a:r>
            <a:r>
              <a:rPr sz="3200" dirty="0">
                <a:latin typeface="Times New Roman"/>
                <a:cs typeface="Times New Roman"/>
              </a:rPr>
              <a:t>electrode </a:t>
            </a:r>
            <a:r>
              <a:rPr sz="3200" spc="-10" dirty="0">
                <a:latin typeface="Times New Roman"/>
                <a:cs typeface="Times New Roman"/>
              </a:rPr>
              <a:t>(ISE) </a:t>
            </a:r>
            <a:r>
              <a:rPr sz="3200" spc="-5" dirty="0">
                <a:latin typeface="Times New Roman"/>
                <a:cs typeface="Times New Roman"/>
              </a:rPr>
              <a:t>is an </a:t>
            </a:r>
            <a:r>
              <a:rPr sz="3200" dirty="0">
                <a:latin typeface="Times New Roman"/>
                <a:cs typeface="Times New Roman"/>
              </a:rPr>
              <a:t>analytical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technique</a:t>
            </a:r>
            <a:r>
              <a:rPr sz="3200" spc="7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 </a:t>
            </a:r>
            <a:r>
              <a:rPr sz="3200" spc="-5" dirty="0">
                <a:latin typeface="Times New Roman"/>
                <a:cs typeface="Times New Roman"/>
              </a:rPr>
              <a:t>to determine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activity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ions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 aqueous solution by measuring </a:t>
            </a:r>
            <a:r>
              <a:rPr sz="3200" dirty="0">
                <a:latin typeface="Times New Roman"/>
                <a:cs typeface="Times New Roman"/>
              </a:rPr>
              <a:t>the electrical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>
                <a:latin typeface="Times New Roman"/>
                <a:cs typeface="Times New Roman"/>
              </a:rPr>
              <a:t>potential</a:t>
            </a:r>
            <a:r>
              <a:rPr sz="3200" smtClean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338" y="999235"/>
            <a:ext cx="3176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Hyponatremia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1</a:t>
            </a:r>
            <a:r>
              <a:rPr sz="1400" dirty="0">
                <a:latin typeface="Verdana"/>
                <a:cs typeface="Verdana"/>
              </a:rPr>
              <a:t>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1986787"/>
            <a:ext cx="7650480" cy="43859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95"/>
              </a:spcBef>
              <a:buFont typeface="Wingdings"/>
              <a:buChar char=""/>
              <a:tabLst>
                <a:tab pos="354330" algn="l"/>
                <a:tab pos="3416935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Hyponatremia	</a:t>
            </a:r>
            <a:r>
              <a:rPr sz="3600" b="1" dirty="0">
                <a:latin typeface="Times New Roman"/>
                <a:cs typeface="Times New Roman"/>
              </a:rPr>
              <a:t>&lt;135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mEq/L</a:t>
            </a:r>
            <a:endParaRPr sz="3600">
              <a:latin typeface="Times New Roman"/>
              <a:cs typeface="Times New Roman"/>
            </a:endParaRPr>
          </a:p>
          <a:p>
            <a:pPr marL="754380" lvl="1" indent="-285750">
              <a:lnSpc>
                <a:spcPct val="100000"/>
              </a:lnSpc>
              <a:spcBef>
                <a:spcPts val="695"/>
              </a:spcBef>
              <a:buFont typeface="Comic Sans MS"/>
              <a:buChar char="–"/>
              <a:tabLst>
                <a:tab pos="755015" algn="l"/>
              </a:tabLst>
            </a:pPr>
            <a:r>
              <a:rPr sz="3600" spc="-5" dirty="0">
                <a:latin typeface="Times New Roman"/>
                <a:cs typeface="Times New Roman"/>
              </a:rPr>
              <a:t>Increased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Na+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loss</a:t>
            </a:r>
            <a:endParaRPr sz="3600">
              <a:latin typeface="Times New Roman"/>
              <a:cs typeface="Times New Roman"/>
            </a:endParaRPr>
          </a:p>
          <a:p>
            <a:pPr marL="754380" lvl="1" indent="-285750">
              <a:lnSpc>
                <a:spcPct val="100000"/>
              </a:lnSpc>
              <a:spcBef>
                <a:spcPts val="695"/>
              </a:spcBef>
              <a:buFont typeface="Comic Sans MS"/>
              <a:buChar char="–"/>
              <a:tabLst>
                <a:tab pos="755015" algn="l"/>
              </a:tabLst>
            </a:pPr>
            <a:r>
              <a:rPr sz="3600" spc="-5" dirty="0">
                <a:latin typeface="Times New Roman"/>
                <a:cs typeface="Times New Roman"/>
              </a:rPr>
              <a:t>Causes</a:t>
            </a:r>
            <a:endParaRPr sz="3600">
              <a:latin typeface="Times New Roman"/>
              <a:cs typeface="Times New Roman"/>
            </a:endParaRPr>
          </a:p>
          <a:p>
            <a:pPr marL="1153795" lvl="2" indent="-22796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154430" algn="l"/>
              </a:tabLst>
            </a:pPr>
            <a:r>
              <a:rPr sz="3600" spc="-5" dirty="0">
                <a:latin typeface="Times New Roman"/>
                <a:cs typeface="Times New Roman"/>
              </a:rPr>
              <a:t>Diabetes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mellitus</a:t>
            </a:r>
            <a:endParaRPr sz="3600">
              <a:latin typeface="Times New Roman"/>
              <a:cs typeface="Times New Roman"/>
            </a:endParaRPr>
          </a:p>
          <a:p>
            <a:pPr marL="1153795" lvl="2" indent="-22796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154430" algn="l"/>
              </a:tabLst>
            </a:pPr>
            <a:r>
              <a:rPr sz="3600" spc="-5" dirty="0">
                <a:latin typeface="Times New Roman"/>
                <a:cs typeface="Times New Roman"/>
              </a:rPr>
              <a:t>Diabetic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Ketoacidosis</a:t>
            </a:r>
            <a:endParaRPr sz="3600">
              <a:latin typeface="Times New Roman"/>
              <a:cs typeface="Times New Roman"/>
            </a:endParaRPr>
          </a:p>
          <a:p>
            <a:pPr marL="1383665">
              <a:lnSpc>
                <a:spcPct val="100000"/>
              </a:lnSpc>
              <a:spcBef>
                <a:spcPts val="490"/>
              </a:spcBef>
            </a:pPr>
            <a:r>
              <a:rPr sz="3600" spc="-5" dirty="0">
                <a:latin typeface="Arial MT"/>
                <a:cs typeface="Arial MT"/>
              </a:rPr>
              <a:t>–</a:t>
            </a:r>
            <a:r>
              <a:rPr sz="3600" spc="-5" dirty="0">
                <a:latin typeface="Times New Roman"/>
                <a:cs typeface="Times New Roman"/>
              </a:rPr>
              <a:t>-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Because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diuresis</a:t>
            </a:r>
            <a:endParaRPr sz="3600">
              <a:latin typeface="Times New Roman"/>
              <a:cs typeface="Times New Roman"/>
            </a:endParaRPr>
          </a:p>
          <a:p>
            <a:pPr marL="1153795" lvl="2" indent="-22796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154430" algn="l"/>
              </a:tabLst>
            </a:pPr>
            <a:r>
              <a:rPr sz="3600" spc="-5" dirty="0">
                <a:latin typeface="Times New Roman"/>
                <a:cs typeface="Times New Roman"/>
              </a:rPr>
              <a:t>Severe diarrhea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&amp;</a:t>
            </a:r>
            <a:r>
              <a:rPr sz="3600" spc="-5" dirty="0">
                <a:latin typeface="Times New Roman"/>
                <a:cs typeface="Times New Roman"/>
              </a:rPr>
              <a:t> Severe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spc="-65" dirty="0">
                <a:latin typeface="Times New Roman"/>
                <a:cs typeface="Times New Roman"/>
              </a:rPr>
              <a:t>Vomiting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938" y="923035"/>
            <a:ext cx="3373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Hypernatremia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2075179"/>
            <a:ext cx="4739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330" algn="l"/>
                <a:tab pos="2310765" algn="l"/>
                <a:tab pos="4014470" algn="l"/>
              </a:tabLst>
            </a:pPr>
            <a:r>
              <a:rPr sz="3600" spc="-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x</a:t>
            </a:r>
            <a:r>
              <a:rPr sz="3600" spc="-5" dirty="0">
                <a:latin typeface="Times New Roman"/>
                <a:cs typeface="Times New Roman"/>
              </a:rPr>
              <a:t>cess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wat</a:t>
            </a:r>
            <a:r>
              <a:rPr sz="3600" spc="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r	</a:t>
            </a:r>
            <a:r>
              <a:rPr sz="3600" spc="-5" dirty="0">
                <a:latin typeface="Times New Roman"/>
                <a:cs typeface="Times New Roman"/>
              </a:rPr>
              <a:t>loss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4193" y="2075179"/>
            <a:ext cx="266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9970" algn="l"/>
              </a:tabLst>
            </a:pPr>
            <a:r>
              <a:rPr sz="3600" dirty="0">
                <a:latin typeface="Times New Roman"/>
                <a:cs typeface="Times New Roman"/>
              </a:rPr>
              <a:t>r</a:t>
            </a:r>
            <a:r>
              <a:rPr sz="3600" spc="-5" dirty="0">
                <a:latin typeface="Times New Roman"/>
                <a:cs typeface="Times New Roman"/>
              </a:rPr>
              <a:t>es</a:t>
            </a:r>
            <a:r>
              <a:rPr sz="3600" dirty="0">
                <a:latin typeface="Times New Roman"/>
                <a:cs typeface="Times New Roman"/>
              </a:rPr>
              <a:t>u</a:t>
            </a:r>
            <a:r>
              <a:rPr sz="3600" spc="-5" dirty="0">
                <a:latin typeface="Times New Roman"/>
                <a:cs typeface="Times New Roman"/>
              </a:rPr>
              <a:t>lti</a:t>
            </a:r>
            <a:r>
              <a:rPr sz="3600" dirty="0">
                <a:latin typeface="Times New Roman"/>
                <a:cs typeface="Times New Roman"/>
              </a:rPr>
              <a:t>ng	</a:t>
            </a:r>
            <a:r>
              <a:rPr sz="3600" spc="-5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4515" y="2623819"/>
            <a:ext cx="5609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dehydration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(relative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increase)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339" y="3248658"/>
            <a:ext cx="6263640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48895" indent="-285115">
              <a:lnSpc>
                <a:spcPct val="100000"/>
              </a:lnSpc>
              <a:spcBef>
                <a:spcPts val="100"/>
              </a:spcBef>
              <a:buFont typeface="Comic Sans MS"/>
              <a:buChar char="–"/>
              <a:tabLst>
                <a:tab pos="297815" algn="l"/>
                <a:tab pos="2958465" algn="l"/>
                <a:tab pos="4224655" algn="l"/>
              </a:tabLst>
            </a:pPr>
            <a:r>
              <a:rPr sz="3600" spc="-5" dirty="0">
                <a:latin typeface="Times New Roman"/>
                <a:cs typeface="Times New Roman"/>
              </a:rPr>
              <a:t>De</a:t>
            </a:r>
            <a:r>
              <a:rPr sz="3600" dirty="0">
                <a:latin typeface="Times New Roman"/>
                <a:cs typeface="Times New Roman"/>
              </a:rPr>
              <a:t>hydr</a:t>
            </a:r>
            <a:r>
              <a:rPr sz="3600" spc="-5" dirty="0">
                <a:latin typeface="Times New Roman"/>
                <a:cs typeface="Times New Roman"/>
              </a:rPr>
              <a:t>ati</a:t>
            </a:r>
            <a:r>
              <a:rPr sz="3600" dirty="0">
                <a:latin typeface="Times New Roman"/>
                <a:cs typeface="Times New Roman"/>
              </a:rPr>
              <a:t>on	</a:t>
            </a:r>
            <a:r>
              <a:rPr sz="3600" spc="10" dirty="0">
                <a:latin typeface="Times New Roman"/>
                <a:cs typeface="Times New Roman"/>
              </a:rPr>
              <a:t>f</a:t>
            </a:r>
            <a:r>
              <a:rPr sz="3600" dirty="0">
                <a:latin typeface="Times New Roman"/>
                <a:cs typeface="Times New Roman"/>
              </a:rPr>
              <a:t>rom	</a:t>
            </a:r>
            <a:r>
              <a:rPr sz="3600" spc="-5" dirty="0">
                <a:latin typeface="Times New Roman"/>
                <a:cs typeface="Times New Roman"/>
              </a:rPr>
              <a:t>i</a:t>
            </a:r>
            <a:r>
              <a:rPr sz="3600" spc="10" dirty="0">
                <a:latin typeface="Times New Roman"/>
                <a:cs typeface="Times New Roman"/>
              </a:rPr>
              <a:t>n</a:t>
            </a:r>
            <a:r>
              <a:rPr sz="3600" spc="-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d</a:t>
            </a:r>
            <a:r>
              <a:rPr sz="3600" spc="-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qu</a:t>
            </a:r>
            <a:r>
              <a:rPr sz="3600" spc="-5" dirty="0">
                <a:latin typeface="Times New Roman"/>
                <a:cs typeface="Times New Roman"/>
              </a:rPr>
              <a:t>a</a:t>
            </a:r>
            <a:r>
              <a:rPr sz="3600" spc="5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e  </a:t>
            </a:r>
            <a:r>
              <a:rPr sz="3600" spc="-5" dirty="0">
                <a:latin typeface="Times New Roman"/>
                <a:cs typeface="Times New Roman"/>
              </a:rPr>
              <a:t>intake</a:t>
            </a:r>
            <a:endParaRPr sz="360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600"/>
              </a:spcBef>
              <a:buFont typeface="Comic Sans MS"/>
              <a:buChar char="–"/>
              <a:tabLst>
                <a:tab pos="297815" algn="l"/>
              </a:tabLst>
            </a:pPr>
            <a:r>
              <a:rPr sz="3600" spc="-5" dirty="0">
                <a:latin typeface="Times New Roman"/>
                <a:cs typeface="Times New Roman"/>
              </a:rPr>
              <a:t>Dehydration </a:t>
            </a:r>
            <a:r>
              <a:rPr sz="3600" dirty="0">
                <a:latin typeface="Times New Roman"/>
                <a:cs typeface="Times New Roman"/>
              </a:rPr>
              <a:t>due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severe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diarrhea</a:t>
            </a:r>
            <a:endParaRPr sz="360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600"/>
              </a:spcBef>
              <a:buFont typeface="Comic Sans MS"/>
              <a:buChar char="–"/>
              <a:tabLst>
                <a:tab pos="297815" algn="l"/>
              </a:tabLst>
            </a:pPr>
            <a:r>
              <a:rPr sz="3600" spc="-5" dirty="0">
                <a:latin typeface="Times New Roman"/>
                <a:cs typeface="Times New Roman"/>
              </a:rPr>
              <a:t>Diabetes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insipidus</a:t>
            </a:r>
            <a:endParaRPr sz="360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600"/>
              </a:spcBef>
              <a:buFont typeface="Comic Sans MS"/>
              <a:buChar char="–"/>
              <a:tabLst>
                <a:tab pos="297815" algn="l"/>
              </a:tabLst>
            </a:pPr>
            <a:r>
              <a:rPr sz="3600" spc="-5" dirty="0">
                <a:latin typeface="Times New Roman"/>
                <a:cs typeface="Times New Roman"/>
              </a:rPr>
              <a:t>Burns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0300" y="3248658"/>
            <a:ext cx="1042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wat</a:t>
            </a:r>
            <a:r>
              <a:rPr sz="3600" spc="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1</a:t>
            </a:r>
            <a:r>
              <a:rPr sz="1400" dirty="0"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8675" algn="l"/>
              </a:tabLst>
            </a:pPr>
            <a:r>
              <a:rPr spc="-5" dirty="0"/>
              <a:t>P</a:t>
            </a:r>
            <a:r>
              <a:rPr spc="5" dirty="0"/>
              <a:t>o</a:t>
            </a:r>
            <a:r>
              <a:rPr dirty="0"/>
              <a:t>t</a:t>
            </a:r>
            <a:r>
              <a:rPr spc="5" dirty="0"/>
              <a:t>a</a:t>
            </a:r>
            <a:r>
              <a:rPr dirty="0"/>
              <a:t>ss</a:t>
            </a:r>
            <a:r>
              <a:rPr spc="-5" dirty="0"/>
              <a:t>i</a:t>
            </a:r>
            <a:r>
              <a:rPr spc="-10" dirty="0"/>
              <a:t>u</a:t>
            </a:r>
            <a:r>
              <a:rPr dirty="0"/>
              <a:t>m	(K)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/>
              <a:t>(2%)major</a:t>
            </a:r>
            <a:r>
              <a:rPr spc="-80" dirty="0"/>
              <a:t> </a:t>
            </a:r>
            <a:r>
              <a:rPr dirty="0"/>
              <a:t>cation</a:t>
            </a:r>
          </a:p>
          <a:p>
            <a:pPr marL="12700" marR="1911985">
              <a:lnSpc>
                <a:spcPts val="4550"/>
              </a:lnSpc>
              <a:spcBef>
                <a:spcPts val="254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/>
              <a:t>Intracellular</a:t>
            </a:r>
            <a:r>
              <a:rPr spc="-70" dirty="0"/>
              <a:t> </a:t>
            </a:r>
            <a:r>
              <a:rPr dirty="0"/>
              <a:t>fluid</a:t>
            </a:r>
            <a:r>
              <a:rPr spc="-30" dirty="0"/>
              <a:t> </a:t>
            </a:r>
            <a:r>
              <a:rPr b="1" spc="-5" dirty="0">
                <a:latin typeface="Times New Roman"/>
                <a:cs typeface="Times New Roman"/>
              </a:rPr>
              <a:t>inside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cell </a:t>
            </a:r>
            <a:r>
              <a:rPr b="1" spc="-7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Normal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value</a:t>
            </a:r>
          </a:p>
          <a:p>
            <a:pPr marL="297180" indent="-28511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/>
              <a:t>Serum-</a:t>
            </a:r>
            <a:r>
              <a:rPr spc="-65" dirty="0"/>
              <a:t> </a:t>
            </a:r>
            <a:r>
              <a:rPr dirty="0"/>
              <a:t>3.5-5.3</a:t>
            </a:r>
            <a:r>
              <a:rPr spc="-55" dirty="0"/>
              <a:t> </a:t>
            </a:r>
            <a:r>
              <a:rPr dirty="0"/>
              <a:t>mEq/L</a:t>
            </a:r>
          </a:p>
          <a:p>
            <a:pPr marL="297180" indent="-28511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/>
              <a:t>Urine-</a:t>
            </a:r>
            <a:r>
              <a:rPr spc="-70" dirty="0"/>
              <a:t> </a:t>
            </a:r>
            <a:r>
              <a:rPr spc="5" dirty="0"/>
              <a:t>25-125</a:t>
            </a:r>
            <a:r>
              <a:rPr spc="-60" dirty="0"/>
              <a:t> </a:t>
            </a:r>
            <a:r>
              <a:rPr dirty="0"/>
              <a:t>mEq/L</a:t>
            </a: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b="1" spc="-5" dirty="0">
                <a:latin typeface="Times New Roman"/>
                <a:cs typeface="Times New Roman"/>
              </a:rPr>
              <a:t>Function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/>
              <a:t>Heart</a:t>
            </a:r>
            <a:r>
              <a:rPr spc="-45" dirty="0"/>
              <a:t> </a:t>
            </a:r>
            <a:r>
              <a:rPr dirty="0"/>
              <a:t>muscle</a:t>
            </a:r>
            <a:r>
              <a:rPr spc="-25" dirty="0"/>
              <a:t> </a:t>
            </a:r>
            <a:r>
              <a:rPr dirty="0"/>
              <a:t>contraction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04260" algn="l"/>
              </a:tabLst>
            </a:pPr>
            <a:r>
              <a:rPr dirty="0"/>
              <a:t>I</a:t>
            </a:r>
            <a:r>
              <a:rPr spc="5" dirty="0"/>
              <a:t>nc</a:t>
            </a:r>
            <a:r>
              <a:rPr dirty="0"/>
              <a:t>r</a:t>
            </a:r>
            <a:r>
              <a:rPr spc="5" dirty="0"/>
              <a:t>ea</a:t>
            </a:r>
            <a:r>
              <a:rPr dirty="0"/>
              <a:t>se</a:t>
            </a:r>
            <a:r>
              <a:rPr spc="-40" dirty="0"/>
              <a:t> </a:t>
            </a:r>
            <a:r>
              <a:rPr spc="5" dirty="0"/>
              <a:t>o</a:t>
            </a:r>
            <a:r>
              <a:rPr dirty="0"/>
              <a:t>r</a:t>
            </a:r>
            <a:r>
              <a:rPr spc="-10" dirty="0"/>
              <a:t> </a:t>
            </a:r>
            <a:r>
              <a:rPr dirty="0"/>
              <a:t>D</a:t>
            </a:r>
            <a:r>
              <a:rPr spc="5" dirty="0"/>
              <a:t>ec</a:t>
            </a:r>
            <a:r>
              <a:rPr dirty="0"/>
              <a:t>r</a:t>
            </a:r>
            <a:r>
              <a:rPr spc="5" dirty="0"/>
              <a:t>ea</a:t>
            </a:r>
            <a:r>
              <a:rPr dirty="0"/>
              <a:t>se	K+</a:t>
            </a:r>
            <a:r>
              <a:rPr spc="-20" dirty="0"/>
              <a:t> </a:t>
            </a:r>
            <a:r>
              <a:rPr dirty="0"/>
              <a:t>=</a:t>
            </a:r>
            <a:r>
              <a:rPr spc="-185" dirty="0"/>
              <a:t> </a:t>
            </a:r>
            <a:r>
              <a:rPr dirty="0"/>
              <a:t>Arr</a:t>
            </a:r>
            <a:r>
              <a:rPr spc="5" dirty="0"/>
              <a:t>hy</a:t>
            </a:r>
            <a:r>
              <a:rPr spc="-5" dirty="0"/>
              <a:t>t</a:t>
            </a:r>
            <a:r>
              <a:rPr spc="5" dirty="0"/>
              <a:t>h</a:t>
            </a:r>
            <a:r>
              <a:rPr dirty="0"/>
              <a:t>m</a:t>
            </a:r>
            <a:r>
              <a:rPr spc="-5" dirty="0"/>
              <a:t>i</a:t>
            </a:r>
            <a:r>
              <a:rPr spc="-10" dirty="0"/>
              <a:t>a</a:t>
            </a:r>
            <a:r>
              <a:rPr dirty="0"/>
              <a:t>s</a:t>
            </a:r>
            <a:r>
              <a:rPr spc="-5" dirty="0"/>
              <a:t>i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1</a:t>
            </a:r>
            <a:r>
              <a:rPr sz="1400" dirty="0">
                <a:latin typeface="Verdana"/>
                <a:cs typeface="Verdana"/>
              </a:rPr>
              <a:t>8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1239" y="1998979"/>
            <a:ext cx="767651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25120" algn="l"/>
                <a:tab pos="3606165" algn="l"/>
                <a:tab pos="4530725" algn="l"/>
                <a:tab pos="5399405" algn="l"/>
                <a:tab pos="675005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Hypok</a:t>
            </a:r>
            <a:r>
              <a:rPr sz="3600" b="1" dirty="0">
                <a:latin typeface="Times New Roman"/>
                <a:cs typeface="Times New Roman"/>
              </a:rPr>
              <a:t>a</a:t>
            </a:r>
            <a:r>
              <a:rPr sz="3600" b="1" spc="-5" dirty="0">
                <a:latin typeface="Times New Roman"/>
                <a:cs typeface="Times New Roman"/>
              </a:rPr>
              <a:t>le</a:t>
            </a:r>
            <a:r>
              <a:rPr sz="3600" b="1" dirty="0">
                <a:latin typeface="Times New Roman"/>
                <a:cs typeface="Times New Roman"/>
              </a:rPr>
              <a:t>m</a:t>
            </a:r>
            <a:r>
              <a:rPr sz="3600" b="1" spc="-5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a	=	</a:t>
            </a:r>
            <a:r>
              <a:rPr sz="3600" dirty="0">
                <a:latin typeface="Times New Roman"/>
                <a:cs typeface="Times New Roman"/>
              </a:rPr>
              <a:t>a	</a:t>
            </a:r>
            <a:r>
              <a:rPr sz="3600" spc="-5" dirty="0">
                <a:latin typeface="Times New Roman"/>
                <a:cs typeface="Times New Roman"/>
              </a:rPr>
              <a:t>low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le</a:t>
            </a:r>
            <a:r>
              <a:rPr sz="3600" dirty="0">
                <a:latin typeface="Times New Roman"/>
                <a:cs typeface="Times New Roman"/>
              </a:rPr>
              <a:t>v</a:t>
            </a:r>
            <a:r>
              <a:rPr sz="3600" spc="-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l  of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potassium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(K</a:t>
            </a:r>
            <a:r>
              <a:rPr sz="3600" spc="-7" baseline="25462" dirty="0">
                <a:latin typeface="Times New Roman"/>
                <a:cs typeface="Times New Roman"/>
              </a:rPr>
              <a:t>+</a:t>
            </a:r>
            <a:r>
              <a:rPr sz="3600" spc="-5" dirty="0">
                <a:latin typeface="Times New Roman"/>
                <a:cs typeface="Times New Roman"/>
              </a:rPr>
              <a:t>)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blood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serum.</a:t>
            </a:r>
            <a:endParaRPr sz="3600">
              <a:latin typeface="Times New Roman"/>
              <a:cs typeface="Times New Roman"/>
            </a:endParaRPr>
          </a:p>
          <a:p>
            <a:pPr marL="437515" indent="-387350">
              <a:lnSpc>
                <a:spcPct val="100000"/>
              </a:lnSpc>
              <a:buFont typeface="Arial MT"/>
              <a:buChar char="•"/>
              <a:tabLst>
                <a:tab pos="437515" algn="l"/>
                <a:tab pos="438150" algn="l"/>
              </a:tabLst>
            </a:pPr>
            <a:r>
              <a:rPr sz="3600" spc="-5" dirty="0">
                <a:latin typeface="Times New Roman"/>
                <a:cs typeface="Times New Roman"/>
              </a:rPr>
              <a:t>Diarrhea</a:t>
            </a:r>
            <a:endParaRPr sz="360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</a:pPr>
            <a:r>
              <a:rPr sz="3600" spc="-5" dirty="0">
                <a:latin typeface="Times New Roman"/>
                <a:cs typeface="Times New Roman"/>
              </a:rPr>
              <a:t>Medications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like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furosemide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(diuretic)</a:t>
            </a:r>
            <a:endParaRPr sz="3600">
              <a:latin typeface="Times New Roman"/>
              <a:cs typeface="Times New Roman"/>
            </a:endParaRPr>
          </a:p>
          <a:p>
            <a:pPr marL="323215" indent="-273050">
              <a:lnSpc>
                <a:spcPct val="100000"/>
              </a:lnSpc>
              <a:buFont typeface="Arial MT"/>
              <a:buChar char="•"/>
              <a:tabLst>
                <a:tab pos="323850" algn="l"/>
              </a:tabLst>
            </a:pPr>
            <a:r>
              <a:rPr sz="3600" spc="-5" dirty="0">
                <a:latin typeface="Times New Roman"/>
                <a:cs typeface="Times New Roman"/>
              </a:rPr>
              <a:t>Dialysis</a:t>
            </a:r>
            <a:endParaRPr sz="3600">
              <a:latin typeface="Times New Roman"/>
              <a:cs typeface="Times New Roman"/>
            </a:endParaRPr>
          </a:p>
          <a:p>
            <a:pPr marL="323215" indent="-273050">
              <a:lnSpc>
                <a:spcPct val="100000"/>
              </a:lnSpc>
              <a:buFont typeface="Arial MT"/>
              <a:buChar char="•"/>
              <a:tabLst>
                <a:tab pos="323850" algn="l"/>
              </a:tabLst>
            </a:pPr>
            <a:r>
              <a:rPr sz="3600" spc="-5" dirty="0">
                <a:latin typeface="Times New Roman"/>
                <a:cs typeface="Times New Roman"/>
              </a:rPr>
              <a:t>Diabetes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insipidus</a:t>
            </a:r>
            <a:endParaRPr sz="3600">
              <a:latin typeface="Times New Roman"/>
              <a:cs typeface="Times New Roman"/>
            </a:endParaRPr>
          </a:p>
          <a:p>
            <a:pPr marL="323215" indent="-273050">
              <a:lnSpc>
                <a:spcPct val="100000"/>
              </a:lnSpc>
              <a:buFont typeface="Arial MT"/>
              <a:buChar char="•"/>
              <a:tabLst>
                <a:tab pos="323850" algn="l"/>
              </a:tabLst>
            </a:pPr>
            <a:r>
              <a:rPr sz="3600" spc="-5" dirty="0">
                <a:latin typeface="Times New Roman"/>
                <a:cs typeface="Times New Roman"/>
              </a:rPr>
              <a:t>Hyperaldosteronism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0538" y="854455"/>
            <a:ext cx="2932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Hypokalemia</a:t>
            </a:r>
            <a:endParaRPr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338" y="756919"/>
            <a:ext cx="32492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>
                <a:latin typeface="Calibri"/>
                <a:cs typeface="Calibri"/>
              </a:rPr>
              <a:t>H</a:t>
            </a:r>
            <a:r>
              <a:rPr sz="4400" dirty="0">
                <a:latin typeface="Calibri"/>
                <a:cs typeface="Calibri"/>
              </a:rPr>
              <a:t>ype</a:t>
            </a:r>
            <a:r>
              <a:rPr sz="4400" spc="-10" dirty="0">
                <a:latin typeface="Calibri"/>
                <a:cs typeface="Calibri"/>
              </a:rPr>
              <a:t>r</a:t>
            </a:r>
            <a:r>
              <a:rPr sz="4400" spc="-50" dirty="0">
                <a:latin typeface="Calibri"/>
                <a:cs typeface="Calibri"/>
              </a:rPr>
              <a:t>k</a:t>
            </a:r>
            <a:r>
              <a:rPr sz="4400" spc="-5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le</a:t>
            </a:r>
            <a:r>
              <a:rPr sz="4400" spc="-10" dirty="0">
                <a:latin typeface="Calibri"/>
                <a:cs typeface="Calibri"/>
              </a:rPr>
              <a:t>m</a:t>
            </a:r>
            <a:r>
              <a:rPr sz="4400" dirty="0">
                <a:latin typeface="Calibri"/>
                <a:cs typeface="Calibri"/>
              </a:rPr>
              <a:t>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9039" y="1772817"/>
            <a:ext cx="7806055" cy="52057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6395" indent="-341630">
              <a:lnSpc>
                <a:spcPct val="100000"/>
              </a:lnSpc>
              <a:spcBef>
                <a:spcPts val="700"/>
              </a:spcBef>
              <a:buFont typeface="Comic Sans MS"/>
              <a:buChar char="•"/>
              <a:tabLst>
                <a:tab pos="366395" algn="l"/>
                <a:tab pos="367030" algn="l"/>
              </a:tabLst>
            </a:pPr>
            <a:r>
              <a:rPr sz="2800" spc="-10" dirty="0">
                <a:latin typeface="Times New Roman"/>
                <a:cs typeface="Times New Roman"/>
              </a:rPr>
              <a:t>Increased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 concentration</a:t>
            </a:r>
            <a:endParaRPr sz="2800">
              <a:latin typeface="Times New Roman"/>
              <a:cs typeface="Times New Roman"/>
            </a:endParaRPr>
          </a:p>
          <a:p>
            <a:pPr marL="366395" indent="-341630">
              <a:lnSpc>
                <a:spcPct val="100000"/>
              </a:lnSpc>
              <a:spcBef>
                <a:spcPts val="600"/>
              </a:spcBef>
              <a:buFont typeface="Comic Sans MS"/>
              <a:buChar char="•"/>
              <a:tabLst>
                <a:tab pos="366395" algn="l"/>
                <a:tab pos="36703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Causes</a:t>
            </a:r>
            <a:endParaRPr sz="2800">
              <a:latin typeface="Times New Roman"/>
              <a:cs typeface="Times New Roman"/>
            </a:endParaRPr>
          </a:p>
          <a:p>
            <a:pPr marL="767080" lvl="1" indent="-285750">
              <a:lnSpc>
                <a:spcPct val="100000"/>
              </a:lnSpc>
              <a:spcBef>
                <a:spcPts val="600"/>
              </a:spcBef>
              <a:buFont typeface="Comic Sans MS"/>
              <a:buChar char="–"/>
              <a:tabLst>
                <a:tab pos="767715" algn="l"/>
              </a:tabLst>
            </a:pPr>
            <a:r>
              <a:rPr sz="2800" spc="-5" dirty="0">
                <a:latin typeface="Times New Roman"/>
                <a:cs typeface="Times New Roman"/>
              </a:rPr>
              <a:t>Acute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Renal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failure</a:t>
            </a:r>
            <a:endParaRPr sz="2800">
              <a:latin typeface="Times New Roman"/>
              <a:cs typeface="Times New Roman"/>
            </a:endParaRPr>
          </a:p>
          <a:p>
            <a:pPr marL="767080" lvl="1" indent="-285750">
              <a:lnSpc>
                <a:spcPct val="100000"/>
              </a:lnSpc>
              <a:spcBef>
                <a:spcPts val="600"/>
              </a:spcBef>
              <a:buFont typeface="Comic Sans MS"/>
              <a:buChar char="–"/>
              <a:tabLst>
                <a:tab pos="767715" algn="l"/>
              </a:tabLst>
            </a:pPr>
            <a:r>
              <a:rPr sz="2800" spc="-5" dirty="0">
                <a:latin typeface="Times New Roman"/>
                <a:cs typeface="Times New Roman"/>
              </a:rPr>
              <a:t>Chronic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Renal </a:t>
            </a:r>
            <a:r>
              <a:rPr sz="2800" spc="-5" dirty="0">
                <a:latin typeface="Times New Roman"/>
                <a:cs typeface="Times New Roman"/>
              </a:rPr>
              <a:t>failure</a:t>
            </a:r>
            <a:endParaRPr sz="2800">
              <a:latin typeface="Times New Roman"/>
              <a:cs typeface="Times New Roman"/>
            </a:endParaRPr>
          </a:p>
          <a:p>
            <a:pPr marL="767080" lvl="1" indent="-285750">
              <a:lnSpc>
                <a:spcPct val="100000"/>
              </a:lnSpc>
              <a:spcBef>
                <a:spcPts val="600"/>
              </a:spcBef>
              <a:buFont typeface="Comic Sans MS"/>
              <a:buChar char="–"/>
              <a:tabLst>
                <a:tab pos="767715" algn="l"/>
                <a:tab pos="2186305" algn="l"/>
              </a:tabLst>
            </a:pPr>
            <a:r>
              <a:rPr sz="2800" spc="-5" dirty="0">
                <a:latin typeface="Times New Roman"/>
                <a:cs typeface="Times New Roman"/>
              </a:rPr>
              <a:t>Acidosis	(Diabetes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mellitus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1166495" marR="57150" lvl="2" indent="-227329">
              <a:lnSpc>
                <a:spcPct val="100000"/>
              </a:lnSpc>
              <a:spcBef>
                <a:spcPts val="600"/>
              </a:spcBef>
              <a:buFont typeface="Comic Sans MS"/>
              <a:buChar char="•"/>
              <a:tabLst>
                <a:tab pos="1167130" algn="l"/>
              </a:tabLst>
            </a:pPr>
            <a:r>
              <a:rPr sz="2800" spc="-10" dirty="0">
                <a:latin typeface="Times New Roman"/>
                <a:cs typeface="Times New Roman"/>
              </a:rPr>
              <a:t>H+ competes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K+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into </a:t>
            </a:r>
            <a:r>
              <a:rPr sz="2800" spc="-10" dirty="0">
                <a:latin typeface="Times New Roman"/>
                <a:cs typeface="Times New Roman"/>
              </a:rPr>
              <a:t>cells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&amp;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excreted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kidneys</a:t>
            </a:r>
            <a:endParaRPr sz="2800">
              <a:latin typeface="Times New Roman"/>
              <a:cs typeface="Times New Roman"/>
            </a:endParaRPr>
          </a:p>
          <a:p>
            <a:pPr marL="1166495" lvl="2" indent="-227965">
              <a:lnSpc>
                <a:spcPct val="100000"/>
              </a:lnSpc>
              <a:spcBef>
                <a:spcPts val="600"/>
              </a:spcBef>
              <a:buFont typeface="Comic Sans MS"/>
              <a:buChar char="•"/>
              <a:tabLst>
                <a:tab pos="1167130" algn="l"/>
              </a:tabLst>
            </a:pPr>
            <a:r>
              <a:rPr sz="2800" spc="-10" dirty="0">
                <a:latin typeface="Times New Roman"/>
                <a:cs typeface="Times New Roman"/>
              </a:rPr>
              <a:t>Decreased </a:t>
            </a:r>
            <a:r>
              <a:rPr sz="2800" dirty="0">
                <a:latin typeface="Times New Roman"/>
                <a:cs typeface="Times New Roman"/>
              </a:rPr>
              <a:t>insulin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promotes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cellular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loss</a:t>
            </a:r>
            <a:endParaRPr sz="2800">
              <a:latin typeface="Times New Roman"/>
              <a:cs typeface="Times New Roman"/>
            </a:endParaRPr>
          </a:p>
          <a:p>
            <a:pPr marL="1166495" marR="85725" lvl="2" indent="-227329">
              <a:lnSpc>
                <a:spcPct val="100000"/>
              </a:lnSpc>
              <a:spcBef>
                <a:spcPts val="600"/>
              </a:spcBef>
              <a:buFont typeface="Comic Sans MS"/>
              <a:buChar char="•"/>
              <a:tabLst>
                <a:tab pos="1167130" algn="l"/>
              </a:tabLst>
            </a:pPr>
            <a:r>
              <a:rPr sz="2800" spc="-5" dirty="0">
                <a:latin typeface="Times New Roman"/>
                <a:cs typeface="Times New Roman"/>
              </a:rPr>
              <a:t>Hyperosomolar </a:t>
            </a:r>
            <a:r>
              <a:rPr sz="2800" spc="-10" dirty="0">
                <a:latin typeface="Times New Roman"/>
                <a:cs typeface="Times New Roman"/>
              </a:rPr>
              <a:t>plasma </a:t>
            </a:r>
            <a:r>
              <a:rPr sz="2800" spc="-5" dirty="0">
                <a:latin typeface="Times New Roman"/>
                <a:cs typeface="Times New Roman"/>
              </a:rPr>
              <a:t>(from ↑ glucose) </a:t>
            </a:r>
            <a:r>
              <a:rPr sz="2800" dirty="0">
                <a:latin typeface="Times New Roman"/>
                <a:cs typeface="Times New Roman"/>
              </a:rPr>
              <a:t>pulls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775" spc="-7" baseline="-21021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potassium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plasma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R="17780" algn="r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Verdana"/>
                <a:cs typeface="Verdana"/>
              </a:rPr>
              <a:t>20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7467600" cy="51053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539" y="1145539"/>
            <a:ext cx="3433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225800" algn="l"/>
              </a:tabLst>
            </a:pPr>
            <a:r>
              <a:rPr sz="4000" spc="-5" dirty="0"/>
              <a:t>Chloride</a:t>
            </a:r>
            <a:r>
              <a:rPr sz="4000" dirty="0"/>
              <a:t> </a:t>
            </a:r>
            <a:r>
              <a:rPr sz="4000" b="0" spc="-5" dirty="0">
                <a:latin typeface="Times New Roman"/>
                <a:cs typeface="Times New Roman"/>
              </a:rPr>
              <a:t>(</a:t>
            </a:r>
            <a:r>
              <a:rPr sz="4000" b="0" spc="1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Cl</a:t>
            </a:r>
            <a:r>
              <a:rPr sz="4000" b="0" spc="-10" dirty="0">
                <a:latin typeface="Times New Roman"/>
                <a:cs typeface="Times New Roman"/>
              </a:rPr>
              <a:t> </a:t>
            </a:r>
            <a:r>
              <a:rPr sz="3975" b="0" baseline="25157" dirty="0">
                <a:latin typeface="Times New Roman"/>
                <a:cs typeface="Times New Roman"/>
              </a:rPr>
              <a:t>-	</a:t>
            </a:r>
            <a:r>
              <a:rPr sz="4000" b="0" spc="-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9" y="2292501"/>
            <a:ext cx="5283835" cy="39681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800" spc="-5" dirty="0">
                <a:latin typeface="Times New Roman"/>
                <a:cs typeface="Times New Roman"/>
              </a:rPr>
              <a:t>Chloride</a:t>
            </a:r>
            <a:endParaRPr sz="2800">
              <a:latin typeface="Times New Roman"/>
              <a:cs typeface="Times New Roman"/>
            </a:endParaRPr>
          </a:p>
          <a:p>
            <a:pPr marL="544195" marR="2136775">
              <a:lnSpc>
                <a:spcPct val="110700"/>
              </a:lnSpc>
              <a:spcBef>
                <a:spcPts val="15"/>
              </a:spcBef>
            </a:pPr>
            <a:r>
              <a:rPr sz="2800" spc="-5" dirty="0">
                <a:latin typeface="Times New Roman"/>
                <a:cs typeface="Times New Roman"/>
              </a:rPr>
              <a:t>Major cation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Extracellular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fluid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spc="-10" dirty="0">
                <a:latin typeface="Times New Roman"/>
                <a:cs typeface="Times New Roman"/>
              </a:rPr>
              <a:t>Normal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value</a:t>
            </a:r>
            <a:endParaRPr sz="2800">
              <a:latin typeface="Times New Roman"/>
              <a:cs typeface="Times New Roman"/>
            </a:endParaRPr>
          </a:p>
          <a:p>
            <a:pPr marL="754380" indent="-285750">
              <a:lnSpc>
                <a:spcPct val="100000"/>
              </a:lnSpc>
              <a:spcBef>
                <a:spcPts val="705"/>
              </a:spcBef>
              <a:buFont typeface="Comic Sans MS"/>
              <a:buChar char="–"/>
              <a:tabLst>
                <a:tab pos="755015" algn="l"/>
              </a:tabLst>
            </a:pPr>
            <a:r>
              <a:rPr sz="2800" spc="-5" dirty="0">
                <a:latin typeface="Times New Roman"/>
                <a:cs typeface="Times New Roman"/>
              </a:rPr>
              <a:t>Serum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100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-110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mEq/L</a:t>
            </a:r>
            <a:endParaRPr sz="2800">
              <a:latin typeface="Times New Roman"/>
              <a:cs typeface="Times New Roman"/>
            </a:endParaRPr>
          </a:p>
          <a:p>
            <a:pPr marL="1013460" marR="5080" indent="-544195">
              <a:lnSpc>
                <a:spcPct val="117900"/>
              </a:lnSpc>
              <a:spcBef>
                <a:spcPts val="95"/>
              </a:spcBef>
              <a:buFont typeface="Comic Sans MS"/>
              <a:buChar char="–"/>
              <a:tabLst>
                <a:tab pos="755015" algn="l"/>
              </a:tabLst>
            </a:pPr>
            <a:r>
              <a:rPr sz="2800" dirty="0">
                <a:latin typeface="Times New Roman"/>
                <a:cs typeface="Times New Roman"/>
              </a:rPr>
              <a:t>24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hour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urine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-15" dirty="0">
                <a:latin typeface="Times New Roman"/>
                <a:cs typeface="Times New Roman"/>
              </a:rPr>
              <a:t> 110-250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mEq/L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varies with intake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95"/>
              </a:spcBef>
            </a:pPr>
            <a:r>
              <a:rPr sz="2800" spc="-5" dirty="0">
                <a:latin typeface="Comic Sans MS"/>
                <a:cs typeface="Comic Sans MS"/>
              </a:rPr>
              <a:t>–</a:t>
            </a:r>
            <a:r>
              <a:rPr sz="2800" spc="1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CSF –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120-132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mEq/L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2</a:t>
            </a:r>
            <a:r>
              <a:rPr sz="1400" dirty="0"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1538" y="991615"/>
            <a:ext cx="3374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Hypochloremia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1739" y="2152902"/>
            <a:ext cx="4088129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Same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Hyponatremia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buFont typeface="Arial MT"/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congestive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heart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failure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buFont typeface="Arial MT"/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Severe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diarrhea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buFont typeface="Arial MT"/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Severe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vomiting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buFont typeface="Arial MT"/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drugs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such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  <a:p>
            <a:pPr marL="612775" lvl="1" indent="-144145">
              <a:lnSpc>
                <a:spcPct val="100000"/>
              </a:lnSpc>
              <a:buSzPct val="96875"/>
              <a:buFont typeface="Arial MT"/>
              <a:buChar char="•"/>
              <a:tabLst>
                <a:tab pos="613410" algn="l"/>
              </a:tabLst>
            </a:pPr>
            <a:r>
              <a:rPr sz="3200" dirty="0">
                <a:latin typeface="Times New Roman"/>
                <a:cs typeface="Times New Roman"/>
              </a:rPr>
              <a:t>Laxatives</a:t>
            </a:r>
            <a:endParaRPr sz="3200">
              <a:latin typeface="Times New Roman"/>
              <a:cs typeface="Times New Roman"/>
            </a:endParaRPr>
          </a:p>
          <a:p>
            <a:pPr marL="612775" lvl="1" indent="-144145">
              <a:lnSpc>
                <a:spcPct val="100000"/>
              </a:lnSpc>
              <a:buSzPct val="96875"/>
              <a:buFont typeface="Arial MT"/>
              <a:buChar char="•"/>
              <a:tabLst>
                <a:tab pos="613410" algn="l"/>
              </a:tabLst>
            </a:pPr>
            <a:r>
              <a:rPr sz="3200" dirty="0">
                <a:latin typeface="Times New Roman"/>
                <a:cs typeface="Times New Roman"/>
              </a:rPr>
              <a:t>diuretics</a:t>
            </a:r>
            <a:endParaRPr sz="3200">
              <a:latin typeface="Times New Roman"/>
              <a:cs typeface="Times New Roman"/>
            </a:endParaRPr>
          </a:p>
          <a:p>
            <a:pPr marL="612775" lvl="1" indent="-144145">
              <a:lnSpc>
                <a:spcPct val="100000"/>
              </a:lnSpc>
              <a:buSzPct val="96875"/>
              <a:buFont typeface="Arial MT"/>
              <a:buChar char="•"/>
              <a:tabLst>
                <a:tab pos="613410" algn="l"/>
              </a:tabLst>
            </a:pPr>
            <a:r>
              <a:rPr sz="3200" dirty="0">
                <a:latin typeface="Times New Roman"/>
                <a:cs typeface="Times New Roman"/>
              </a:rPr>
              <a:t>corticosteroids</a:t>
            </a:r>
            <a:endParaRPr sz="3200">
              <a:latin typeface="Times New Roman"/>
              <a:cs typeface="Times New Roman"/>
            </a:endParaRPr>
          </a:p>
          <a:p>
            <a:pPr marL="612775" lvl="1" indent="-144145">
              <a:lnSpc>
                <a:spcPct val="100000"/>
              </a:lnSpc>
              <a:buSzPct val="96875"/>
              <a:buFont typeface="Arial MT"/>
              <a:buChar char="•"/>
              <a:tabLst>
                <a:tab pos="613410" algn="l"/>
              </a:tabLst>
            </a:pPr>
            <a:r>
              <a:rPr sz="3200" dirty="0">
                <a:latin typeface="Times New Roman"/>
                <a:cs typeface="Times New Roman"/>
              </a:rPr>
              <a:t>Bicarbonates.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2</a:t>
            </a:r>
            <a:r>
              <a:rPr sz="1400" dirty="0">
                <a:latin typeface="Verdana"/>
                <a:cs typeface="Verdana"/>
              </a:rPr>
              <a:t>3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338" y="849883"/>
            <a:ext cx="3920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Hyperchloremia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21739" y="2199537"/>
            <a:ext cx="5219065" cy="354457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905"/>
              </a:spcBef>
              <a:buFont typeface="Comic Sans MS"/>
              <a:buChar char="•"/>
              <a:tabLst>
                <a:tab pos="354330" algn="l"/>
              </a:tabLst>
            </a:pPr>
            <a:r>
              <a:rPr sz="4000" spc="-5" dirty="0">
                <a:latin typeface="Times New Roman"/>
                <a:cs typeface="Times New Roman"/>
              </a:rPr>
              <a:t>Same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as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Hypernatremia</a:t>
            </a:r>
            <a:endParaRPr sz="40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800"/>
              </a:spcBef>
              <a:buFont typeface="Comic Sans MS"/>
              <a:buChar char="•"/>
              <a:tabLst>
                <a:tab pos="354330" algn="l"/>
              </a:tabLst>
            </a:pPr>
            <a:r>
              <a:rPr sz="4000" spc="-5" dirty="0">
                <a:latin typeface="Times New Roman"/>
                <a:cs typeface="Times New Roman"/>
              </a:rPr>
              <a:t>Increased</a:t>
            </a:r>
            <a:r>
              <a:rPr sz="4000" spc="-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serum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Cl</a:t>
            </a:r>
            <a:endParaRPr sz="4000">
              <a:latin typeface="Times New Roman"/>
              <a:cs typeface="Times New Roman"/>
            </a:endParaRPr>
          </a:p>
          <a:p>
            <a:pPr marL="1007744" lvl="1" indent="-539115">
              <a:lnSpc>
                <a:spcPct val="100000"/>
              </a:lnSpc>
              <a:spcBef>
                <a:spcPts val="700"/>
              </a:spcBef>
              <a:buFont typeface="Comic Sans MS"/>
              <a:buChar char="–"/>
              <a:tabLst>
                <a:tab pos="1007744" algn="l"/>
                <a:tab pos="1008380" algn="l"/>
              </a:tabLst>
            </a:pPr>
            <a:r>
              <a:rPr sz="4000" dirty="0">
                <a:latin typeface="Times New Roman"/>
                <a:cs typeface="Times New Roman"/>
              </a:rPr>
              <a:t>dehydration</a:t>
            </a:r>
            <a:endParaRPr sz="4000">
              <a:latin typeface="Times New Roman"/>
              <a:cs typeface="Times New Roman"/>
            </a:endParaRPr>
          </a:p>
          <a:p>
            <a:pPr marL="1007744" lvl="1" indent="-539115">
              <a:lnSpc>
                <a:spcPct val="100000"/>
              </a:lnSpc>
              <a:spcBef>
                <a:spcPts val="695"/>
              </a:spcBef>
              <a:buFont typeface="Comic Sans MS"/>
              <a:buChar char="–"/>
              <a:tabLst>
                <a:tab pos="1007744" algn="l"/>
                <a:tab pos="1008380" algn="l"/>
              </a:tabLst>
            </a:pPr>
            <a:r>
              <a:rPr sz="4000" spc="-5" dirty="0">
                <a:latin typeface="Times New Roman"/>
                <a:cs typeface="Times New Roman"/>
              </a:rPr>
              <a:t>renal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tubular</a:t>
            </a:r>
            <a:r>
              <a:rPr sz="4000" spc="-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disease</a:t>
            </a:r>
            <a:endParaRPr sz="4000">
              <a:latin typeface="Times New Roman"/>
              <a:cs typeface="Times New Roman"/>
            </a:endParaRPr>
          </a:p>
          <a:p>
            <a:pPr marL="1007744" lvl="1" indent="-539115">
              <a:lnSpc>
                <a:spcPct val="100000"/>
              </a:lnSpc>
              <a:spcBef>
                <a:spcPts val="705"/>
              </a:spcBef>
              <a:buFont typeface="Comic Sans MS"/>
              <a:buChar char="–"/>
              <a:tabLst>
                <a:tab pos="1007744" algn="l"/>
                <a:tab pos="1008380" algn="l"/>
              </a:tabLst>
            </a:pPr>
            <a:r>
              <a:rPr sz="4000" dirty="0">
                <a:latin typeface="Times New Roman"/>
                <a:cs typeface="Times New Roman"/>
              </a:rPr>
              <a:t>metabolic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acidosis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2</a:t>
            </a:r>
            <a:r>
              <a:rPr sz="1400" dirty="0">
                <a:latin typeface="Verdana"/>
                <a:cs typeface="Verdana"/>
              </a:rPr>
              <a:t>4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1538" y="965707"/>
            <a:ext cx="28251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Advantages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139" y="1979777"/>
            <a:ext cx="4781550" cy="46101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Good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Linearity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Good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precision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Less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chance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damage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No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consumption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require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Non-contaminating.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Fast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analysis.</a:t>
            </a:r>
            <a:endParaRPr sz="32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  <a:tab pos="1656714" algn="l"/>
                <a:tab pos="3979545" algn="l"/>
              </a:tabLst>
            </a:pP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ss	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rf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nc</a:t>
            </a:r>
            <a:r>
              <a:rPr sz="3200" dirty="0">
                <a:latin typeface="Times New Roman"/>
                <a:cs typeface="Times New Roman"/>
              </a:rPr>
              <a:t>e	f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spc="-1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m  </a:t>
            </a:r>
            <a:r>
              <a:rPr sz="3200" spc="-20" dirty="0">
                <a:latin typeface="Times New Roman"/>
                <a:cs typeface="Times New Roman"/>
              </a:rPr>
              <a:t>turbidity.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0541" y="5587997"/>
            <a:ext cx="29343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8745" algn="l"/>
                <a:tab pos="2604770" algn="l"/>
              </a:tabLst>
            </a:pP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10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m	</a:t>
            </a:r>
            <a:r>
              <a:rPr sz="3200" spc="-10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spc="-1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	&amp;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8" descr="电解池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2460" y="1554480"/>
            <a:ext cx="1168242" cy="146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59" descr="原电池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4820" y="5440680"/>
            <a:ext cx="1182212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61"/>
          <p:cNvSpPr txBox="1">
            <a:spLocks noChangeArrowheads="1"/>
          </p:cNvSpPr>
          <p:nvPr/>
        </p:nvSpPr>
        <p:spPr bwMode="auto">
          <a:xfrm>
            <a:off x="672307" y="3688292"/>
            <a:ext cx="9110186" cy="90024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101882" tIns="0" rIns="101882" bIns="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100" dirty="0">
                <a:latin typeface="Times New Roman" pitchFamily="18" charset="0"/>
                <a:ea typeface="黑体" pitchFamily="2" charset="-122"/>
              </a:rPr>
              <a:t>Electric energy</a:t>
            </a:r>
            <a:r>
              <a:rPr lang="zh-CN" altLang="en-US" sz="4500" dirty="0">
                <a:latin typeface="Times New Roman" pitchFamily="18" charset="0"/>
                <a:ea typeface="黑体" pitchFamily="2" charset="-122"/>
              </a:rPr>
              <a:t>			    </a:t>
            </a:r>
            <a:r>
              <a:rPr lang="en-US" altLang="zh-CN" sz="3100" dirty="0">
                <a:latin typeface="Times New Roman" pitchFamily="18" charset="0"/>
                <a:ea typeface="黑体" pitchFamily="2" charset="-122"/>
              </a:rPr>
              <a:t>Chemical energy</a:t>
            </a:r>
            <a:endParaRPr lang="zh-CN" altLang="en-US" sz="3100" i="1" dirty="0">
              <a:latin typeface="Times New Roman" pitchFamily="18" charset="0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3537903" y="3774652"/>
            <a:ext cx="2682240" cy="949960"/>
            <a:chOff x="2811" y="3360"/>
            <a:chExt cx="374" cy="431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2841" y="3360"/>
              <a:ext cx="344" cy="234"/>
              <a:chOff x="2841" y="3360"/>
              <a:chExt cx="344" cy="234"/>
            </a:xfrm>
          </p:grpSpPr>
          <p:sp>
            <p:nvSpPr>
              <p:cNvPr id="70669" name="Freeform 64"/>
              <p:cNvSpPr>
                <a:spLocks/>
              </p:cNvSpPr>
              <p:nvPr/>
            </p:nvSpPr>
            <p:spPr bwMode="auto">
              <a:xfrm>
                <a:off x="2841" y="3360"/>
                <a:ext cx="202" cy="174"/>
              </a:xfrm>
              <a:custGeom>
                <a:avLst/>
                <a:gdLst>
                  <a:gd name="T0" fmla="*/ 522 w 1009"/>
                  <a:gd name="T1" fmla="*/ 0 h 869"/>
                  <a:gd name="T2" fmla="*/ 1009 w 1009"/>
                  <a:gd name="T3" fmla="*/ 0 h 869"/>
                  <a:gd name="T4" fmla="*/ 937 w 1009"/>
                  <a:gd name="T5" fmla="*/ 24 h 869"/>
                  <a:gd name="T6" fmla="*/ 872 w 1009"/>
                  <a:gd name="T7" fmla="*/ 61 h 869"/>
                  <a:gd name="T8" fmla="*/ 817 w 1009"/>
                  <a:gd name="T9" fmla="*/ 113 h 869"/>
                  <a:gd name="T10" fmla="*/ 765 w 1009"/>
                  <a:gd name="T11" fmla="*/ 169 h 869"/>
                  <a:gd name="T12" fmla="*/ 712 w 1009"/>
                  <a:gd name="T13" fmla="*/ 254 h 869"/>
                  <a:gd name="T14" fmla="*/ 668 w 1009"/>
                  <a:gd name="T15" fmla="*/ 341 h 869"/>
                  <a:gd name="T16" fmla="*/ 630 w 1009"/>
                  <a:gd name="T17" fmla="*/ 440 h 869"/>
                  <a:gd name="T18" fmla="*/ 595 w 1009"/>
                  <a:gd name="T19" fmla="*/ 566 h 869"/>
                  <a:gd name="T20" fmla="*/ 571 w 1009"/>
                  <a:gd name="T21" fmla="*/ 672 h 869"/>
                  <a:gd name="T22" fmla="*/ 550 w 1009"/>
                  <a:gd name="T23" fmla="*/ 782 h 869"/>
                  <a:gd name="T24" fmla="*/ 540 w 1009"/>
                  <a:gd name="T25" fmla="*/ 869 h 869"/>
                  <a:gd name="T26" fmla="*/ 0 w 1009"/>
                  <a:gd name="T27" fmla="*/ 869 h 869"/>
                  <a:gd name="T28" fmla="*/ 9 w 1009"/>
                  <a:gd name="T29" fmla="*/ 796 h 869"/>
                  <a:gd name="T30" fmla="*/ 21 w 1009"/>
                  <a:gd name="T31" fmla="*/ 717 h 869"/>
                  <a:gd name="T32" fmla="*/ 35 w 1009"/>
                  <a:gd name="T33" fmla="*/ 647 h 869"/>
                  <a:gd name="T34" fmla="*/ 45 w 1009"/>
                  <a:gd name="T35" fmla="*/ 591 h 869"/>
                  <a:gd name="T36" fmla="*/ 63 w 1009"/>
                  <a:gd name="T37" fmla="*/ 521 h 869"/>
                  <a:gd name="T38" fmla="*/ 88 w 1009"/>
                  <a:gd name="T39" fmla="*/ 440 h 869"/>
                  <a:gd name="T40" fmla="*/ 111 w 1009"/>
                  <a:gd name="T41" fmla="*/ 382 h 869"/>
                  <a:gd name="T42" fmla="*/ 138 w 1009"/>
                  <a:gd name="T43" fmla="*/ 321 h 869"/>
                  <a:gd name="T44" fmla="*/ 154 w 1009"/>
                  <a:gd name="T45" fmla="*/ 289 h 869"/>
                  <a:gd name="T46" fmla="*/ 174 w 1009"/>
                  <a:gd name="T47" fmla="*/ 248 h 869"/>
                  <a:gd name="T48" fmla="*/ 197 w 1009"/>
                  <a:gd name="T49" fmla="*/ 210 h 869"/>
                  <a:gd name="T50" fmla="*/ 228 w 1009"/>
                  <a:gd name="T51" fmla="*/ 164 h 869"/>
                  <a:gd name="T52" fmla="*/ 252 w 1009"/>
                  <a:gd name="T53" fmla="*/ 135 h 869"/>
                  <a:gd name="T54" fmla="*/ 273 w 1009"/>
                  <a:gd name="T55" fmla="*/ 113 h 869"/>
                  <a:gd name="T56" fmla="*/ 298 w 1009"/>
                  <a:gd name="T57" fmla="*/ 88 h 869"/>
                  <a:gd name="T58" fmla="*/ 326 w 1009"/>
                  <a:gd name="T59" fmla="*/ 64 h 869"/>
                  <a:gd name="T60" fmla="*/ 352 w 1009"/>
                  <a:gd name="T61" fmla="*/ 44 h 869"/>
                  <a:gd name="T62" fmla="*/ 387 w 1009"/>
                  <a:gd name="T63" fmla="*/ 24 h 869"/>
                  <a:gd name="T64" fmla="*/ 423 w 1009"/>
                  <a:gd name="T65" fmla="*/ 10 h 869"/>
                  <a:gd name="T66" fmla="*/ 454 w 1009"/>
                  <a:gd name="T67" fmla="*/ 4 h 869"/>
                  <a:gd name="T68" fmla="*/ 486 w 1009"/>
                  <a:gd name="T69" fmla="*/ 0 h 869"/>
                  <a:gd name="T70" fmla="*/ 522 w 1009"/>
                  <a:gd name="T71" fmla="*/ 0 h 8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09"/>
                  <a:gd name="T109" fmla="*/ 0 h 869"/>
                  <a:gd name="T110" fmla="*/ 1009 w 1009"/>
                  <a:gd name="T111" fmla="*/ 869 h 8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09" h="869">
                    <a:moveTo>
                      <a:pt x="522" y="0"/>
                    </a:moveTo>
                    <a:lnTo>
                      <a:pt x="1009" y="0"/>
                    </a:lnTo>
                    <a:lnTo>
                      <a:pt x="937" y="24"/>
                    </a:lnTo>
                    <a:lnTo>
                      <a:pt x="872" y="61"/>
                    </a:lnTo>
                    <a:lnTo>
                      <a:pt x="817" y="113"/>
                    </a:lnTo>
                    <a:lnTo>
                      <a:pt x="765" y="169"/>
                    </a:lnTo>
                    <a:lnTo>
                      <a:pt x="712" y="254"/>
                    </a:lnTo>
                    <a:lnTo>
                      <a:pt x="668" y="341"/>
                    </a:lnTo>
                    <a:lnTo>
                      <a:pt x="630" y="440"/>
                    </a:lnTo>
                    <a:lnTo>
                      <a:pt x="595" y="566"/>
                    </a:lnTo>
                    <a:lnTo>
                      <a:pt x="571" y="672"/>
                    </a:lnTo>
                    <a:lnTo>
                      <a:pt x="550" y="782"/>
                    </a:lnTo>
                    <a:lnTo>
                      <a:pt x="540" y="869"/>
                    </a:lnTo>
                    <a:lnTo>
                      <a:pt x="0" y="869"/>
                    </a:lnTo>
                    <a:lnTo>
                      <a:pt x="9" y="796"/>
                    </a:lnTo>
                    <a:lnTo>
                      <a:pt x="21" y="717"/>
                    </a:lnTo>
                    <a:lnTo>
                      <a:pt x="35" y="647"/>
                    </a:lnTo>
                    <a:lnTo>
                      <a:pt x="45" y="591"/>
                    </a:lnTo>
                    <a:lnTo>
                      <a:pt x="63" y="521"/>
                    </a:lnTo>
                    <a:lnTo>
                      <a:pt x="88" y="440"/>
                    </a:lnTo>
                    <a:lnTo>
                      <a:pt x="111" y="382"/>
                    </a:lnTo>
                    <a:lnTo>
                      <a:pt x="138" y="321"/>
                    </a:lnTo>
                    <a:lnTo>
                      <a:pt x="154" y="289"/>
                    </a:lnTo>
                    <a:lnTo>
                      <a:pt x="174" y="248"/>
                    </a:lnTo>
                    <a:lnTo>
                      <a:pt x="197" y="210"/>
                    </a:lnTo>
                    <a:lnTo>
                      <a:pt x="228" y="164"/>
                    </a:lnTo>
                    <a:lnTo>
                      <a:pt x="252" y="135"/>
                    </a:lnTo>
                    <a:lnTo>
                      <a:pt x="273" y="113"/>
                    </a:lnTo>
                    <a:lnTo>
                      <a:pt x="298" y="88"/>
                    </a:lnTo>
                    <a:lnTo>
                      <a:pt x="326" y="64"/>
                    </a:lnTo>
                    <a:lnTo>
                      <a:pt x="352" y="44"/>
                    </a:lnTo>
                    <a:lnTo>
                      <a:pt x="387" y="24"/>
                    </a:lnTo>
                    <a:lnTo>
                      <a:pt x="423" y="10"/>
                    </a:lnTo>
                    <a:lnTo>
                      <a:pt x="454" y="4"/>
                    </a:lnTo>
                    <a:lnTo>
                      <a:pt x="486" y="0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0" name="Freeform 65"/>
              <p:cNvSpPr>
                <a:spLocks/>
              </p:cNvSpPr>
              <p:nvPr/>
            </p:nvSpPr>
            <p:spPr bwMode="auto">
              <a:xfrm>
                <a:off x="2945" y="3360"/>
                <a:ext cx="240" cy="234"/>
              </a:xfrm>
              <a:custGeom>
                <a:avLst/>
                <a:gdLst>
                  <a:gd name="T0" fmla="*/ 497 w 1201"/>
                  <a:gd name="T1" fmla="*/ 0 h 1169"/>
                  <a:gd name="T2" fmla="*/ 527 w 1201"/>
                  <a:gd name="T3" fmla="*/ 0 h 1169"/>
                  <a:gd name="T4" fmla="*/ 574 w 1201"/>
                  <a:gd name="T5" fmla="*/ 5 h 1169"/>
                  <a:gd name="T6" fmla="*/ 629 w 1201"/>
                  <a:gd name="T7" fmla="*/ 18 h 1169"/>
                  <a:gd name="T8" fmla="*/ 668 w 1201"/>
                  <a:gd name="T9" fmla="*/ 42 h 1169"/>
                  <a:gd name="T10" fmla="*/ 709 w 1201"/>
                  <a:gd name="T11" fmla="*/ 71 h 1169"/>
                  <a:gd name="T12" fmla="*/ 743 w 1201"/>
                  <a:gd name="T13" fmla="*/ 101 h 1169"/>
                  <a:gd name="T14" fmla="*/ 770 w 1201"/>
                  <a:gd name="T15" fmla="*/ 134 h 1169"/>
                  <a:gd name="T16" fmla="*/ 807 w 1201"/>
                  <a:gd name="T17" fmla="*/ 181 h 1169"/>
                  <a:gd name="T18" fmla="*/ 838 w 1201"/>
                  <a:gd name="T19" fmla="*/ 227 h 1169"/>
                  <a:gd name="T20" fmla="*/ 868 w 1201"/>
                  <a:gd name="T21" fmla="*/ 277 h 1169"/>
                  <a:gd name="T22" fmla="*/ 898 w 1201"/>
                  <a:gd name="T23" fmla="*/ 341 h 1169"/>
                  <a:gd name="T24" fmla="*/ 928 w 1201"/>
                  <a:gd name="T25" fmla="*/ 413 h 1169"/>
                  <a:gd name="T26" fmla="*/ 946 w 1201"/>
                  <a:gd name="T27" fmla="*/ 464 h 1169"/>
                  <a:gd name="T28" fmla="*/ 962 w 1201"/>
                  <a:gd name="T29" fmla="*/ 515 h 1169"/>
                  <a:gd name="T30" fmla="*/ 975 w 1201"/>
                  <a:gd name="T31" fmla="*/ 566 h 1169"/>
                  <a:gd name="T32" fmla="*/ 986 w 1201"/>
                  <a:gd name="T33" fmla="*/ 610 h 1169"/>
                  <a:gd name="T34" fmla="*/ 994 w 1201"/>
                  <a:gd name="T35" fmla="*/ 647 h 1169"/>
                  <a:gd name="T36" fmla="*/ 1001 w 1201"/>
                  <a:gd name="T37" fmla="*/ 691 h 1169"/>
                  <a:gd name="T38" fmla="*/ 1009 w 1201"/>
                  <a:gd name="T39" fmla="*/ 739 h 1169"/>
                  <a:gd name="T40" fmla="*/ 1016 w 1201"/>
                  <a:gd name="T41" fmla="*/ 798 h 1169"/>
                  <a:gd name="T42" fmla="*/ 1026 w 1201"/>
                  <a:gd name="T43" fmla="*/ 868 h 1169"/>
                  <a:gd name="T44" fmla="*/ 1201 w 1201"/>
                  <a:gd name="T45" fmla="*/ 868 h 1169"/>
                  <a:gd name="T46" fmla="*/ 784 w 1201"/>
                  <a:gd name="T47" fmla="*/ 1169 h 1169"/>
                  <a:gd name="T48" fmla="*/ 283 w 1201"/>
                  <a:gd name="T49" fmla="*/ 868 h 1169"/>
                  <a:gd name="T50" fmla="*/ 480 w 1201"/>
                  <a:gd name="T51" fmla="*/ 868 h 1169"/>
                  <a:gd name="T52" fmla="*/ 473 w 1201"/>
                  <a:gd name="T53" fmla="*/ 822 h 1169"/>
                  <a:gd name="T54" fmla="*/ 464 w 1201"/>
                  <a:gd name="T55" fmla="*/ 767 h 1169"/>
                  <a:gd name="T56" fmla="*/ 454 w 1201"/>
                  <a:gd name="T57" fmla="*/ 708 h 1169"/>
                  <a:gd name="T58" fmla="*/ 445 w 1201"/>
                  <a:gd name="T59" fmla="*/ 649 h 1169"/>
                  <a:gd name="T60" fmla="*/ 431 w 1201"/>
                  <a:gd name="T61" fmla="*/ 597 h 1169"/>
                  <a:gd name="T62" fmla="*/ 421 w 1201"/>
                  <a:gd name="T63" fmla="*/ 550 h 1169"/>
                  <a:gd name="T64" fmla="*/ 397 w 1201"/>
                  <a:gd name="T65" fmla="*/ 469 h 1169"/>
                  <a:gd name="T66" fmla="*/ 374 w 1201"/>
                  <a:gd name="T67" fmla="*/ 400 h 1169"/>
                  <a:gd name="T68" fmla="*/ 353 w 1201"/>
                  <a:gd name="T69" fmla="*/ 351 h 1169"/>
                  <a:gd name="T70" fmla="*/ 336 w 1201"/>
                  <a:gd name="T71" fmla="*/ 310 h 1169"/>
                  <a:gd name="T72" fmla="*/ 316 w 1201"/>
                  <a:gd name="T73" fmla="*/ 271 h 1169"/>
                  <a:gd name="T74" fmla="*/ 300 w 1201"/>
                  <a:gd name="T75" fmla="*/ 240 h 1169"/>
                  <a:gd name="T76" fmla="*/ 280 w 1201"/>
                  <a:gd name="T77" fmla="*/ 207 h 1169"/>
                  <a:gd name="T78" fmla="*/ 263 w 1201"/>
                  <a:gd name="T79" fmla="*/ 181 h 1169"/>
                  <a:gd name="T80" fmla="*/ 243 w 1201"/>
                  <a:gd name="T81" fmla="*/ 156 h 1169"/>
                  <a:gd name="T82" fmla="*/ 225 w 1201"/>
                  <a:gd name="T83" fmla="*/ 134 h 1169"/>
                  <a:gd name="T84" fmla="*/ 201 w 1201"/>
                  <a:gd name="T85" fmla="*/ 108 h 1169"/>
                  <a:gd name="T86" fmla="*/ 181 w 1201"/>
                  <a:gd name="T87" fmla="*/ 89 h 1169"/>
                  <a:gd name="T88" fmla="*/ 158 w 1201"/>
                  <a:gd name="T89" fmla="*/ 68 h 1169"/>
                  <a:gd name="T90" fmla="*/ 136 w 1201"/>
                  <a:gd name="T91" fmla="*/ 51 h 1169"/>
                  <a:gd name="T92" fmla="*/ 113 w 1201"/>
                  <a:gd name="T93" fmla="*/ 36 h 1169"/>
                  <a:gd name="T94" fmla="*/ 90 w 1201"/>
                  <a:gd name="T95" fmla="*/ 25 h 1169"/>
                  <a:gd name="T96" fmla="*/ 66 w 1201"/>
                  <a:gd name="T97" fmla="*/ 16 h 1169"/>
                  <a:gd name="T98" fmla="*/ 45 w 1201"/>
                  <a:gd name="T99" fmla="*/ 9 h 1169"/>
                  <a:gd name="T100" fmla="*/ 27 w 1201"/>
                  <a:gd name="T101" fmla="*/ 5 h 1169"/>
                  <a:gd name="T102" fmla="*/ 0 w 1201"/>
                  <a:gd name="T103" fmla="*/ 0 h 1169"/>
                  <a:gd name="T104" fmla="*/ 497 w 1201"/>
                  <a:gd name="T105" fmla="*/ 0 h 11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01"/>
                  <a:gd name="T160" fmla="*/ 0 h 1169"/>
                  <a:gd name="T161" fmla="*/ 1201 w 1201"/>
                  <a:gd name="T162" fmla="*/ 1169 h 11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01" h="1169">
                    <a:moveTo>
                      <a:pt x="497" y="0"/>
                    </a:moveTo>
                    <a:lnTo>
                      <a:pt x="527" y="0"/>
                    </a:lnTo>
                    <a:lnTo>
                      <a:pt x="574" y="5"/>
                    </a:lnTo>
                    <a:lnTo>
                      <a:pt x="629" y="18"/>
                    </a:lnTo>
                    <a:lnTo>
                      <a:pt x="668" y="42"/>
                    </a:lnTo>
                    <a:lnTo>
                      <a:pt x="709" y="71"/>
                    </a:lnTo>
                    <a:lnTo>
                      <a:pt x="743" y="101"/>
                    </a:lnTo>
                    <a:lnTo>
                      <a:pt x="770" y="134"/>
                    </a:lnTo>
                    <a:lnTo>
                      <a:pt x="807" y="181"/>
                    </a:lnTo>
                    <a:lnTo>
                      <a:pt x="838" y="227"/>
                    </a:lnTo>
                    <a:lnTo>
                      <a:pt x="868" y="277"/>
                    </a:lnTo>
                    <a:lnTo>
                      <a:pt x="898" y="341"/>
                    </a:lnTo>
                    <a:lnTo>
                      <a:pt x="928" y="413"/>
                    </a:lnTo>
                    <a:lnTo>
                      <a:pt x="946" y="464"/>
                    </a:lnTo>
                    <a:lnTo>
                      <a:pt x="962" y="515"/>
                    </a:lnTo>
                    <a:lnTo>
                      <a:pt x="975" y="566"/>
                    </a:lnTo>
                    <a:lnTo>
                      <a:pt x="986" y="610"/>
                    </a:lnTo>
                    <a:lnTo>
                      <a:pt x="994" y="647"/>
                    </a:lnTo>
                    <a:lnTo>
                      <a:pt x="1001" y="691"/>
                    </a:lnTo>
                    <a:lnTo>
                      <a:pt x="1009" y="739"/>
                    </a:lnTo>
                    <a:lnTo>
                      <a:pt x="1016" y="798"/>
                    </a:lnTo>
                    <a:lnTo>
                      <a:pt x="1026" y="868"/>
                    </a:lnTo>
                    <a:lnTo>
                      <a:pt x="1201" y="868"/>
                    </a:lnTo>
                    <a:lnTo>
                      <a:pt x="784" y="1169"/>
                    </a:lnTo>
                    <a:lnTo>
                      <a:pt x="283" y="868"/>
                    </a:lnTo>
                    <a:lnTo>
                      <a:pt x="480" y="868"/>
                    </a:lnTo>
                    <a:lnTo>
                      <a:pt x="473" y="822"/>
                    </a:lnTo>
                    <a:lnTo>
                      <a:pt x="464" y="767"/>
                    </a:lnTo>
                    <a:lnTo>
                      <a:pt x="454" y="708"/>
                    </a:lnTo>
                    <a:lnTo>
                      <a:pt x="445" y="649"/>
                    </a:lnTo>
                    <a:lnTo>
                      <a:pt x="431" y="597"/>
                    </a:lnTo>
                    <a:lnTo>
                      <a:pt x="421" y="550"/>
                    </a:lnTo>
                    <a:lnTo>
                      <a:pt x="397" y="469"/>
                    </a:lnTo>
                    <a:lnTo>
                      <a:pt x="374" y="400"/>
                    </a:lnTo>
                    <a:lnTo>
                      <a:pt x="353" y="351"/>
                    </a:lnTo>
                    <a:lnTo>
                      <a:pt x="336" y="310"/>
                    </a:lnTo>
                    <a:lnTo>
                      <a:pt x="316" y="271"/>
                    </a:lnTo>
                    <a:lnTo>
                      <a:pt x="300" y="240"/>
                    </a:lnTo>
                    <a:lnTo>
                      <a:pt x="280" y="207"/>
                    </a:lnTo>
                    <a:lnTo>
                      <a:pt x="263" y="181"/>
                    </a:lnTo>
                    <a:lnTo>
                      <a:pt x="243" y="156"/>
                    </a:lnTo>
                    <a:lnTo>
                      <a:pt x="225" y="134"/>
                    </a:lnTo>
                    <a:lnTo>
                      <a:pt x="201" y="108"/>
                    </a:lnTo>
                    <a:lnTo>
                      <a:pt x="181" y="89"/>
                    </a:lnTo>
                    <a:lnTo>
                      <a:pt x="158" y="68"/>
                    </a:lnTo>
                    <a:lnTo>
                      <a:pt x="136" y="51"/>
                    </a:lnTo>
                    <a:lnTo>
                      <a:pt x="113" y="36"/>
                    </a:lnTo>
                    <a:lnTo>
                      <a:pt x="90" y="25"/>
                    </a:lnTo>
                    <a:lnTo>
                      <a:pt x="66" y="16"/>
                    </a:lnTo>
                    <a:lnTo>
                      <a:pt x="45" y="9"/>
                    </a:lnTo>
                    <a:lnTo>
                      <a:pt x="27" y="5"/>
                    </a:lnTo>
                    <a:lnTo>
                      <a:pt x="0" y="0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2811" y="3557"/>
              <a:ext cx="344" cy="234"/>
              <a:chOff x="2811" y="3557"/>
              <a:chExt cx="344" cy="234"/>
            </a:xfrm>
          </p:grpSpPr>
          <p:sp>
            <p:nvSpPr>
              <p:cNvPr id="70667" name="Freeform 67"/>
              <p:cNvSpPr>
                <a:spLocks/>
              </p:cNvSpPr>
              <p:nvPr/>
            </p:nvSpPr>
            <p:spPr bwMode="auto">
              <a:xfrm>
                <a:off x="2811" y="3557"/>
                <a:ext cx="240" cy="234"/>
              </a:xfrm>
              <a:custGeom>
                <a:avLst/>
                <a:gdLst>
                  <a:gd name="T0" fmla="*/ 704 w 1201"/>
                  <a:gd name="T1" fmla="*/ 1169 h 1169"/>
                  <a:gd name="T2" fmla="*/ 674 w 1201"/>
                  <a:gd name="T3" fmla="*/ 1169 h 1169"/>
                  <a:gd name="T4" fmla="*/ 627 w 1201"/>
                  <a:gd name="T5" fmla="*/ 1164 h 1169"/>
                  <a:gd name="T6" fmla="*/ 572 w 1201"/>
                  <a:gd name="T7" fmla="*/ 1151 h 1169"/>
                  <a:gd name="T8" fmla="*/ 533 w 1201"/>
                  <a:gd name="T9" fmla="*/ 1127 h 1169"/>
                  <a:gd name="T10" fmla="*/ 492 w 1201"/>
                  <a:gd name="T11" fmla="*/ 1098 h 1169"/>
                  <a:gd name="T12" fmla="*/ 458 w 1201"/>
                  <a:gd name="T13" fmla="*/ 1068 h 1169"/>
                  <a:gd name="T14" fmla="*/ 431 w 1201"/>
                  <a:gd name="T15" fmla="*/ 1035 h 1169"/>
                  <a:gd name="T16" fmla="*/ 394 w 1201"/>
                  <a:gd name="T17" fmla="*/ 988 h 1169"/>
                  <a:gd name="T18" fmla="*/ 363 w 1201"/>
                  <a:gd name="T19" fmla="*/ 942 h 1169"/>
                  <a:gd name="T20" fmla="*/ 333 w 1201"/>
                  <a:gd name="T21" fmla="*/ 892 h 1169"/>
                  <a:gd name="T22" fmla="*/ 303 w 1201"/>
                  <a:gd name="T23" fmla="*/ 828 h 1169"/>
                  <a:gd name="T24" fmla="*/ 273 w 1201"/>
                  <a:gd name="T25" fmla="*/ 756 h 1169"/>
                  <a:gd name="T26" fmla="*/ 255 w 1201"/>
                  <a:gd name="T27" fmla="*/ 705 h 1169"/>
                  <a:gd name="T28" fmla="*/ 239 w 1201"/>
                  <a:gd name="T29" fmla="*/ 654 h 1169"/>
                  <a:gd name="T30" fmla="*/ 225 w 1201"/>
                  <a:gd name="T31" fmla="*/ 603 h 1169"/>
                  <a:gd name="T32" fmla="*/ 215 w 1201"/>
                  <a:gd name="T33" fmla="*/ 559 h 1169"/>
                  <a:gd name="T34" fmla="*/ 207 w 1201"/>
                  <a:gd name="T35" fmla="*/ 522 h 1169"/>
                  <a:gd name="T36" fmla="*/ 199 w 1201"/>
                  <a:gd name="T37" fmla="*/ 478 h 1169"/>
                  <a:gd name="T38" fmla="*/ 191 w 1201"/>
                  <a:gd name="T39" fmla="*/ 430 h 1169"/>
                  <a:gd name="T40" fmla="*/ 185 w 1201"/>
                  <a:gd name="T41" fmla="*/ 371 h 1169"/>
                  <a:gd name="T42" fmla="*/ 174 w 1201"/>
                  <a:gd name="T43" fmla="*/ 301 h 1169"/>
                  <a:gd name="T44" fmla="*/ 0 w 1201"/>
                  <a:gd name="T45" fmla="*/ 301 h 1169"/>
                  <a:gd name="T46" fmla="*/ 417 w 1201"/>
                  <a:gd name="T47" fmla="*/ 0 h 1169"/>
                  <a:gd name="T48" fmla="*/ 918 w 1201"/>
                  <a:gd name="T49" fmla="*/ 301 h 1169"/>
                  <a:gd name="T50" fmla="*/ 721 w 1201"/>
                  <a:gd name="T51" fmla="*/ 301 h 1169"/>
                  <a:gd name="T52" fmla="*/ 728 w 1201"/>
                  <a:gd name="T53" fmla="*/ 347 h 1169"/>
                  <a:gd name="T54" fmla="*/ 737 w 1201"/>
                  <a:gd name="T55" fmla="*/ 402 h 1169"/>
                  <a:gd name="T56" fmla="*/ 747 w 1201"/>
                  <a:gd name="T57" fmla="*/ 461 h 1169"/>
                  <a:gd name="T58" fmla="*/ 756 w 1201"/>
                  <a:gd name="T59" fmla="*/ 520 h 1169"/>
                  <a:gd name="T60" fmla="*/ 769 w 1201"/>
                  <a:gd name="T61" fmla="*/ 572 h 1169"/>
                  <a:gd name="T62" fmla="*/ 780 w 1201"/>
                  <a:gd name="T63" fmla="*/ 619 h 1169"/>
                  <a:gd name="T64" fmla="*/ 803 w 1201"/>
                  <a:gd name="T65" fmla="*/ 700 h 1169"/>
                  <a:gd name="T66" fmla="*/ 827 w 1201"/>
                  <a:gd name="T67" fmla="*/ 769 h 1169"/>
                  <a:gd name="T68" fmla="*/ 848 w 1201"/>
                  <a:gd name="T69" fmla="*/ 818 h 1169"/>
                  <a:gd name="T70" fmla="*/ 865 w 1201"/>
                  <a:gd name="T71" fmla="*/ 859 h 1169"/>
                  <a:gd name="T72" fmla="*/ 885 w 1201"/>
                  <a:gd name="T73" fmla="*/ 898 h 1169"/>
                  <a:gd name="T74" fmla="*/ 901 w 1201"/>
                  <a:gd name="T75" fmla="*/ 929 h 1169"/>
                  <a:gd name="T76" fmla="*/ 921 w 1201"/>
                  <a:gd name="T77" fmla="*/ 962 h 1169"/>
                  <a:gd name="T78" fmla="*/ 938 w 1201"/>
                  <a:gd name="T79" fmla="*/ 988 h 1169"/>
                  <a:gd name="T80" fmla="*/ 958 w 1201"/>
                  <a:gd name="T81" fmla="*/ 1013 h 1169"/>
                  <a:gd name="T82" fmla="*/ 976 w 1201"/>
                  <a:gd name="T83" fmla="*/ 1035 h 1169"/>
                  <a:gd name="T84" fmla="*/ 1000 w 1201"/>
                  <a:gd name="T85" fmla="*/ 1061 h 1169"/>
                  <a:gd name="T86" fmla="*/ 1020 w 1201"/>
                  <a:gd name="T87" fmla="*/ 1080 h 1169"/>
                  <a:gd name="T88" fmla="*/ 1043 w 1201"/>
                  <a:gd name="T89" fmla="*/ 1101 h 1169"/>
                  <a:gd name="T90" fmla="*/ 1065 w 1201"/>
                  <a:gd name="T91" fmla="*/ 1118 h 1169"/>
                  <a:gd name="T92" fmla="*/ 1088 w 1201"/>
                  <a:gd name="T93" fmla="*/ 1133 h 1169"/>
                  <a:gd name="T94" fmla="*/ 1111 w 1201"/>
                  <a:gd name="T95" fmla="*/ 1144 h 1169"/>
                  <a:gd name="T96" fmla="*/ 1134 w 1201"/>
                  <a:gd name="T97" fmla="*/ 1153 h 1169"/>
                  <a:gd name="T98" fmla="*/ 1156 w 1201"/>
                  <a:gd name="T99" fmla="*/ 1160 h 1169"/>
                  <a:gd name="T100" fmla="*/ 1174 w 1201"/>
                  <a:gd name="T101" fmla="*/ 1164 h 1169"/>
                  <a:gd name="T102" fmla="*/ 1201 w 1201"/>
                  <a:gd name="T103" fmla="*/ 1169 h 1169"/>
                  <a:gd name="T104" fmla="*/ 704 w 1201"/>
                  <a:gd name="T105" fmla="*/ 1169 h 11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01"/>
                  <a:gd name="T160" fmla="*/ 0 h 1169"/>
                  <a:gd name="T161" fmla="*/ 1201 w 1201"/>
                  <a:gd name="T162" fmla="*/ 1169 h 11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01" h="1169">
                    <a:moveTo>
                      <a:pt x="704" y="1169"/>
                    </a:moveTo>
                    <a:lnTo>
                      <a:pt x="674" y="1169"/>
                    </a:lnTo>
                    <a:lnTo>
                      <a:pt x="627" y="1164"/>
                    </a:lnTo>
                    <a:lnTo>
                      <a:pt x="572" y="1151"/>
                    </a:lnTo>
                    <a:lnTo>
                      <a:pt x="533" y="1127"/>
                    </a:lnTo>
                    <a:lnTo>
                      <a:pt x="492" y="1098"/>
                    </a:lnTo>
                    <a:lnTo>
                      <a:pt x="458" y="1068"/>
                    </a:lnTo>
                    <a:lnTo>
                      <a:pt x="431" y="1035"/>
                    </a:lnTo>
                    <a:lnTo>
                      <a:pt x="394" y="988"/>
                    </a:lnTo>
                    <a:lnTo>
                      <a:pt x="363" y="942"/>
                    </a:lnTo>
                    <a:lnTo>
                      <a:pt x="333" y="892"/>
                    </a:lnTo>
                    <a:lnTo>
                      <a:pt x="303" y="828"/>
                    </a:lnTo>
                    <a:lnTo>
                      <a:pt x="273" y="756"/>
                    </a:lnTo>
                    <a:lnTo>
                      <a:pt x="255" y="705"/>
                    </a:lnTo>
                    <a:lnTo>
                      <a:pt x="239" y="654"/>
                    </a:lnTo>
                    <a:lnTo>
                      <a:pt x="225" y="603"/>
                    </a:lnTo>
                    <a:lnTo>
                      <a:pt x="215" y="559"/>
                    </a:lnTo>
                    <a:lnTo>
                      <a:pt x="207" y="522"/>
                    </a:lnTo>
                    <a:lnTo>
                      <a:pt x="199" y="478"/>
                    </a:lnTo>
                    <a:lnTo>
                      <a:pt x="191" y="430"/>
                    </a:lnTo>
                    <a:lnTo>
                      <a:pt x="185" y="371"/>
                    </a:lnTo>
                    <a:lnTo>
                      <a:pt x="174" y="301"/>
                    </a:lnTo>
                    <a:lnTo>
                      <a:pt x="0" y="301"/>
                    </a:lnTo>
                    <a:lnTo>
                      <a:pt x="417" y="0"/>
                    </a:lnTo>
                    <a:lnTo>
                      <a:pt x="918" y="301"/>
                    </a:lnTo>
                    <a:lnTo>
                      <a:pt x="721" y="301"/>
                    </a:lnTo>
                    <a:lnTo>
                      <a:pt x="728" y="347"/>
                    </a:lnTo>
                    <a:lnTo>
                      <a:pt x="737" y="402"/>
                    </a:lnTo>
                    <a:lnTo>
                      <a:pt x="747" y="461"/>
                    </a:lnTo>
                    <a:lnTo>
                      <a:pt x="756" y="520"/>
                    </a:lnTo>
                    <a:lnTo>
                      <a:pt x="769" y="572"/>
                    </a:lnTo>
                    <a:lnTo>
                      <a:pt x="780" y="619"/>
                    </a:lnTo>
                    <a:lnTo>
                      <a:pt x="803" y="700"/>
                    </a:lnTo>
                    <a:lnTo>
                      <a:pt x="827" y="769"/>
                    </a:lnTo>
                    <a:lnTo>
                      <a:pt x="848" y="818"/>
                    </a:lnTo>
                    <a:lnTo>
                      <a:pt x="865" y="859"/>
                    </a:lnTo>
                    <a:lnTo>
                      <a:pt x="885" y="898"/>
                    </a:lnTo>
                    <a:lnTo>
                      <a:pt x="901" y="929"/>
                    </a:lnTo>
                    <a:lnTo>
                      <a:pt x="921" y="962"/>
                    </a:lnTo>
                    <a:lnTo>
                      <a:pt x="938" y="988"/>
                    </a:lnTo>
                    <a:lnTo>
                      <a:pt x="958" y="1013"/>
                    </a:lnTo>
                    <a:lnTo>
                      <a:pt x="976" y="1035"/>
                    </a:lnTo>
                    <a:lnTo>
                      <a:pt x="1000" y="1061"/>
                    </a:lnTo>
                    <a:lnTo>
                      <a:pt x="1020" y="1080"/>
                    </a:lnTo>
                    <a:lnTo>
                      <a:pt x="1043" y="1101"/>
                    </a:lnTo>
                    <a:lnTo>
                      <a:pt x="1065" y="1118"/>
                    </a:lnTo>
                    <a:lnTo>
                      <a:pt x="1088" y="1133"/>
                    </a:lnTo>
                    <a:lnTo>
                      <a:pt x="1111" y="1144"/>
                    </a:lnTo>
                    <a:lnTo>
                      <a:pt x="1134" y="1153"/>
                    </a:lnTo>
                    <a:lnTo>
                      <a:pt x="1156" y="1160"/>
                    </a:lnTo>
                    <a:lnTo>
                      <a:pt x="1174" y="1164"/>
                    </a:lnTo>
                    <a:lnTo>
                      <a:pt x="1201" y="1169"/>
                    </a:lnTo>
                    <a:lnTo>
                      <a:pt x="704" y="1169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8" name="Freeform 68"/>
              <p:cNvSpPr>
                <a:spLocks/>
              </p:cNvSpPr>
              <p:nvPr/>
            </p:nvSpPr>
            <p:spPr bwMode="auto">
              <a:xfrm>
                <a:off x="2953" y="3617"/>
                <a:ext cx="202" cy="174"/>
              </a:xfrm>
              <a:custGeom>
                <a:avLst/>
                <a:gdLst>
                  <a:gd name="T0" fmla="*/ 487 w 1009"/>
                  <a:gd name="T1" fmla="*/ 869 h 869"/>
                  <a:gd name="T2" fmla="*/ 0 w 1009"/>
                  <a:gd name="T3" fmla="*/ 869 h 869"/>
                  <a:gd name="T4" fmla="*/ 72 w 1009"/>
                  <a:gd name="T5" fmla="*/ 845 h 869"/>
                  <a:gd name="T6" fmla="*/ 137 w 1009"/>
                  <a:gd name="T7" fmla="*/ 808 h 869"/>
                  <a:gd name="T8" fmla="*/ 192 w 1009"/>
                  <a:gd name="T9" fmla="*/ 756 h 869"/>
                  <a:gd name="T10" fmla="*/ 244 w 1009"/>
                  <a:gd name="T11" fmla="*/ 700 h 869"/>
                  <a:gd name="T12" fmla="*/ 296 w 1009"/>
                  <a:gd name="T13" fmla="*/ 616 h 869"/>
                  <a:gd name="T14" fmla="*/ 341 w 1009"/>
                  <a:gd name="T15" fmla="*/ 528 h 869"/>
                  <a:gd name="T16" fmla="*/ 379 w 1009"/>
                  <a:gd name="T17" fmla="*/ 429 h 869"/>
                  <a:gd name="T18" fmla="*/ 414 w 1009"/>
                  <a:gd name="T19" fmla="*/ 303 h 869"/>
                  <a:gd name="T20" fmla="*/ 438 w 1009"/>
                  <a:gd name="T21" fmla="*/ 197 h 869"/>
                  <a:gd name="T22" fmla="*/ 459 w 1009"/>
                  <a:gd name="T23" fmla="*/ 87 h 869"/>
                  <a:gd name="T24" fmla="*/ 469 w 1009"/>
                  <a:gd name="T25" fmla="*/ 0 h 869"/>
                  <a:gd name="T26" fmla="*/ 1009 w 1009"/>
                  <a:gd name="T27" fmla="*/ 0 h 869"/>
                  <a:gd name="T28" fmla="*/ 1000 w 1009"/>
                  <a:gd name="T29" fmla="*/ 73 h 869"/>
                  <a:gd name="T30" fmla="*/ 988 w 1009"/>
                  <a:gd name="T31" fmla="*/ 152 h 869"/>
                  <a:gd name="T32" fmla="*/ 974 w 1009"/>
                  <a:gd name="T33" fmla="*/ 222 h 869"/>
                  <a:gd name="T34" fmla="*/ 964 w 1009"/>
                  <a:gd name="T35" fmla="*/ 278 h 869"/>
                  <a:gd name="T36" fmla="*/ 946 w 1009"/>
                  <a:gd name="T37" fmla="*/ 348 h 869"/>
                  <a:gd name="T38" fmla="*/ 921 w 1009"/>
                  <a:gd name="T39" fmla="*/ 429 h 869"/>
                  <a:gd name="T40" fmla="*/ 898 w 1009"/>
                  <a:gd name="T41" fmla="*/ 487 h 869"/>
                  <a:gd name="T42" fmla="*/ 871 w 1009"/>
                  <a:gd name="T43" fmla="*/ 548 h 869"/>
                  <a:gd name="T44" fmla="*/ 855 w 1009"/>
                  <a:gd name="T45" fmla="*/ 580 h 869"/>
                  <a:gd name="T46" fmla="*/ 835 w 1009"/>
                  <a:gd name="T47" fmla="*/ 621 h 869"/>
                  <a:gd name="T48" fmla="*/ 812 w 1009"/>
                  <a:gd name="T49" fmla="*/ 659 h 869"/>
                  <a:gd name="T50" fmla="*/ 780 w 1009"/>
                  <a:gd name="T51" fmla="*/ 705 h 869"/>
                  <a:gd name="T52" fmla="*/ 757 w 1009"/>
                  <a:gd name="T53" fmla="*/ 734 h 869"/>
                  <a:gd name="T54" fmla="*/ 736 w 1009"/>
                  <a:gd name="T55" fmla="*/ 756 h 869"/>
                  <a:gd name="T56" fmla="*/ 711 w 1009"/>
                  <a:gd name="T57" fmla="*/ 781 h 869"/>
                  <a:gd name="T58" fmla="*/ 683 w 1009"/>
                  <a:gd name="T59" fmla="*/ 805 h 869"/>
                  <a:gd name="T60" fmla="*/ 657 w 1009"/>
                  <a:gd name="T61" fmla="*/ 825 h 869"/>
                  <a:gd name="T62" fmla="*/ 622 w 1009"/>
                  <a:gd name="T63" fmla="*/ 845 h 869"/>
                  <a:gd name="T64" fmla="*/ 585 w 1009"/>
                  <a:gd name="T65" fmla="*/ 859 h 869"/>
                  <a:gd name="T66" fmla="*/ 555 w 1009"/>
                  <a:gd name="T67" fmla="*/ 866 h 869"/>
                  <a:gd name="T68" fmla="*/ 523 w 1009"/>
                  <a:gd name="T69" fmla="*/ 869 h 869"/>
                  <a:gd name="T70" fmla="*/ 487 w 1009"/>
                  <a:gd name="T71" fmla="*/ 869 h 8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09"/>
                  <a:gd name="T109" fmla="*/ 0 h 869"/>
                  <a:gd name="T110" fmla="*/ 1009 w 1009"/>
                  <a:gd name="T111" fmla="*/ 869 h 8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09" h="869">
                    <a:moveTo>
                      <a:pt x="487" y="869"/>
                    </a:moveTo>
                    <a:lnTo>
                      <a:pt x="0" y="869"/>
                    </a:lnTo>
                    <a:lnTo>
                      <a:pt x="72" y="845"/>
                    </a:lnTo>
                    <a:lnTo>
                      <a:pt x="137" y="808"/>
                    </a:lnTo>
                    <a:lnTo>
                      <a:pt x="192" y="756"/>
                    </a:lnTo>
                    <a:lnTo>
                      <a:pt x="244" y="700"/>
                    </a:lnTo>
                    <a:lnTo>
                      <a:pt x="296" y="616"/>
                    </a:lnTo>
                    <a:lnTo>
                      <a:pt x="341" y="528"/>
                    </a:lnTo>
                    <a:lnTo>
                      <a:pt x="379" y="429"/>
                    </a:lnTo>
                    <a:lnTo>
                      <a:pt x="414" y="303"/>
                    </a:lnTo>
                    <a:lnTo>
                      <a:pt x="438" y="197"/>
                    </a:lnTo>
                    <a:lnTo>
                      <a:pt x="459" y="87"/>
                    </a:lnTo>
                    <a:lnTo>
                      <a:pt x="469" y="0"/>
                    </a:lnTo>
                    <a:lnTo>
                      <a:pt x="1009" y="0"/>
                    </a:lnTo>
                    <a:lnTo>
                      <a:pt x="1000" y="73"/>
                    </a:lnTo>
                    <a:lnTo>
                      <a:pt x="988" y="152"/>
                    </a:lnTo>
                    <a:lnTo>
                      <a:pt x="974" y="222"/>
                    </a:lnTo>
                    <a:lnTo>
                      <a:pt x="964" y="278"/>
                    </a:lnTo>
                    <a:lnTo>
                      <a:pt x="946" y="348"/>
                    </a:lnTo>
                    <a:lnTo>
                      <a:pt x="921" y="429"/>
                    </a:lnTo>
                    <a:lnTo>
                      <a:pt x="898" y="487"/>
                    </a:lnTo>
                    <a:lnTo>
                      <a:pt x="871" y="548"/>
                    </a:lnTo>
                    <a:lnTo>
                      <a:pt x="855" y="580"/>
                    </a:lnTo>
                    <a:lnTo>
                      <a:pt x="835" y="621"/>
                    </a:lnTo>
                    <a:lnTo>
                      <a:pt x="812" y="659"/>
                    </a:lnTo>
                    <a:lnTo>
                      <a:pt x="780" y="705"/>
                    </a:lnTo>
                    <a:lnTo>
                      <a:pt x="757" y="734"/>
                    </a:lnTo>
                    <a:lnTo>
                      <a:pt x="736" y="756"/>
                    </a:lnTo>
                    <a:lnTo>
                      <a:pt x="711" y="781"/>
                    </a:lnTo>
                    <a:lnTo>
                      <a:pt x="683" y="805"/>
                    </a:lnTo>
                    <a:lnTo>
                      <a:pt x="657" y="825"/>
                    </a:lnTo>
                    <a:lnTo>
                      <a:pt x="622" y="845"/>
                    </a:lnTo>
                    <a:lnTo>
                      <a:pt x="585" y="859"/>
                    </a:lnTo>
                    <a:lnTo>
                      <a:pt x="555" y="866"/>
                    </a:lnTo>
                    <a:lnTo>
                      <a:pt x="523" y="869"/>
                    </a:lnTo>
                    <a:lnTo>
                      <a:pt x="487" y="869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3604261" y="3083772"/>
            <a:ext cx="2771299" cy="62017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101882" tIns="0" rIns="101882" bIns="0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1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Electrolysis</a:t>
            </a:r>
            <a:endParaRPr lang="en-US" altLang="zh-CN" i="1" dirty="0">
              <a:solidFill>
                <a:srgbClr val="3399FF"/>
              </a:solidFill>
              <a:latin typeface="Times New Roman" pitchFamily="18" charset="0"/>
            </a:endParaRP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3365024" y="4638252"/>
            <a:ext cx="3406933" cy="62017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101882" tIns="0" rIns="101882" bIns="0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1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Galvanic cell</a:t>
            </a:r>
            <a:endParaRPr lang="en-US" altLang="zh-CN" i="1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0664" name="Rectangle 72"/>
          <p:cNvSpPr>
            <a:spLocks noGrp="1" noChangeArrowheads="1"/>
          </p:cNvSpPr>
          <p:nvPr>
            <p:ph type="title"/>
          </p:nvPr>
        </p:nvSpPr>
        <p:spPr>
          <a:xfrm>
            <a:off x="502920" y="797966"/>
            <a:ext cx="9136380" cy="615553"/>
          </a:xfrm>
          <a:noFill/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ea typeface="楷体_GB2312" pitchFamily="49" charset="-122"/>
              </a:rPr>
              <a:t>  Electrochemistry</a:t>
            </a:r>
            <a:endParaRPr lang="en-US" altLang="zh-CN" b="1" dirty="0" smtClean="0">
              <a:effectLst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7738" y="889507"/>
            <a:ext cx="27927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</a:t>
            </a:r>
            <a:r>
              <a:rPr sz="4400" spc="-5" dirty="0"/>
              <a:t>i</a:t>
            </a:r>
            <a:r>
              <a:rPr sz="4400" dirty="0"/>
              <a:t>m</a:t>
            </a:r>
            <a:r>
              <a:rPr sz="4400" spc="-5" dirty="0"/>
              <a:t>it</a:t>
            </a:r>
            <a:r>
              <a:rPr sz="4400" spc="5" dirty="0"/>
              <a:t>a</a:t>
            </a:r>
            <a:r>
              <a:rPr sz="4400" spc="-5" dirty="0"/>
              <a:t>ti</a:t>
            </a:r>
            <a:r>
              <a:rPr sz="4400" spc="5" dirty="0"/>
              <a:t>o</a:t>
            </a:r>
            <a:r>
              <a:rPr sz="4400" spc="-5" dirty="0"/>
              <a:t>n</a:t>
            </a:r>
            <a:r>
              <a:rPr sz="4400" dirty="0"/>
              <a:t>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139" y="2326639"/>
            <a:ext cx="7574280" cy="337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600" spc="-5" dirty="0">
                <a:latin typeface="Times New Roman"/>
                <a:cs typeface="Times New Roman"/>
              </a:rPr>
              <a:t>Electrodes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can </a:t>
            </a:r>
            <a:r>
              <a:rPr sz="3600" dirty="0">
                <a:latin typeface="Times New Roman"/>
                <a:cs typeface="Times New Roman"/>
              </a:rPr>
              <a:t>be </a:t>
            </a:r>
            <a:r>
              <a:rPr sz="3600" spc="-5" dirty="0">
                <a:latin typeface="Times New Roman"/>
                <a:cs typeface="Times New Roman"/>
              </a:rPr>
              <a:t>block</a:t>
            </a:r>
            <a:r>
              <a:rPr sz="3600" dirty="0">
                <a:latin typeface="Times New Roman"/>
                <a:cs typeface="Times New Roman"/>
              </a:rPr>
              <a:t> by</a:t>
            </a:r>
            <a:r>
              <a:rPr sz="3600" spc="-5" dirty="0">
                <a:latin typeface="Times New Roman"/>
                <a:cs typeface="Times New Roman"/>
              </a:rPr>
              <a:t> proteins.</a:t>
            </a:r>
            <a:endParaRPr sz="3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0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600" spc="-5" dirty="0">
                <a:latin typeface="Times New Roman"/>
                <a:cs typeface="Times New Roman"/>
              </a:rPr>
              <a:t>Interference </a:t>
            </a:r>
            <a:r>
              <a:rPr sz="3600" dirty="0">
                <a:latin typeface="Times New Roman"/>
                <a:cs typeface="Times New Roman"/>
              </a:rPr>
              <a:t>by</a:t>
            </a:r>
            <a:r>
              <a:rPr sz="3600" spc="-5" dirty="0">
                <a:latin typeface="Times New Roman"/>
                <a:cs typeface="Times New Roman"/>
              </a:rPr>
              <a:t> other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ions.</a:t>
            </a:r>
            <a:endParaRPr sz="3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600" spc="-5" dirty="0">
                <a:latin typeface="Times New Roman"/>
                <a:cs typeface="Times New Roman"/>
              </a:rPr>
              <a:t>Electrodes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are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fragile</a:t>
            </a:r>
            <a:endParaRPr sz="3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600" spc="-5" dirty="0">
                <a:latin typeface="Times New Roman"/>
                <a:cs typeface="Times New Roman"/>
              </a:rPr>
              <a:t>Limited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electrode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life</a:t>
            </a:r>
            <a:r>
              <a:rPr sz="3600" dirty="0">
                <a:latin typeface="Times New Roman"/>
                <a:cs typeface="Times New Roman"/>
              </a:rPr>
              <a:t> – 3</a:t>
            </a:r>
            <a:r>
              <a:rPr sz="3600" spc="-5" dirty="0">
                <a:latin typeface="Times New Roman"/>
                <a:cs typeface="Times New Roman"/>
              </a:rPr>
              <a:t> to </a:t>
            </a:r>
            <a:r>
              <a:rPr sz="3600" dirty="0">
                <a:latin typeface="Times New Roman"/>
                <a:cs typeface="Times New Roman"/>
              </a:rPr>
              <a:t>4 </a:t>
            </a:r>
            <a:r>
              <a:rPr sz="3600" spc="-5" dirty="0">
                <a:latin typeface="Times New Roman"/>
                <a:cs typeface="Times New Roman"/>
              </a:rPr>
              <a:t>months.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772817"/>
            <a:ext cx="2502535" cy="5054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40995" marR="580390" indent="-340995" algn="r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340995" algn="l"/>
                <a:tab pos="341630" algn="l"/>
              </a:tabLst>
            </a:pPr>
            <a:r>
              <a:rPr sz="2800" spc="-1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ec</a:t>
            </a:r>
            <a:r>
              <a:rPr sz="2800" spc="-5" dirty="0">
                <a:latin typeface="Times New Roman"/>
                <a:cs typeface="Times New Roman"/>
              </a:rPr>
              <a:t>tr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te</a:t>
            </a:r>
            <a:endParaRPr sz="2800">
              <a:latin typeface="Times New Roman"/>
              <a:cs typeface="Times New Roman"/>
            </a:endParaRPr>
          </a:p>
          <a:p>
            <a:pPr marL="340995" marR="574675" lvl="1" indent="-340995" algn="r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40995" algn="l"/>
                <a:tab pos="341630" algn="l"/>
              </a:tabLst>
            </a:pPr>
            <a:r>
              <a:rPr sz="2800" dirty="0">
                <a:latin typeface="Times New Roman"/>
                <a:cs typeface="Times New Roman"/>
              </a:rPr>
              <a:t>Sod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spc="-5" dirty="0">
                <a:latin typeface="Times New Roman"/>
                <a:cs typeface="Times New Roman"/>
              </a:rPr>
              <a:t>Potassium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spc="-5" dirty="0">
                <a:latin typeface="Times New Roman"/>
                <a:cs typeface="Times New Roman"/>
              </a:rPr>
              <a:t>Calcium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spc="-5" dirty="0">
                <a:latin typeface="Times New Roman"/>
                <a:cs typeface="Times New Roman"/>
              </a:rPr>
              <a:t>Lithium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dirty="0">
                <a:latin typeface="Times New Roman"/>
                <a:cs typeface="Times New Roman"/>
              </a:rPr>
              <a:t>Iodine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spc="-5" dirty="0">
                <a:latin typeface="Times New Roman"/>
                <a:cs typeface="Times New Roman"/>
              </a:rPr>
              <a:t>Magnesium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spc="-5" dirty="0">
                <a:latin typeface="Times New Roman"/>
                <a:cs typeface="Times New Roman"/>
              </a:rPr>
              <a:t>Chloride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dirty="0">
                <a:latin typeface="Times New Roman"/>
                <a:cs typeface="Times New Roman"/>
              </a:rPr>
              <a:t>Fluoride</a:t>
            </a:r>
            <a:endParaRPr sz="28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800" spc="-5" dirty="0">
                <a:latin typeface="Times New Roman"/>
                <a:cs typeface="Times New Roman"/>
              </a:rPr>
              <a:t>Glucose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4598" y="1772817"/>
            <a:ext cx="3067050" cy="3469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800" spc="-10" dirty="0">
                <a:latin typeface="Times New Roman"/>
                <a:cs typeface="Times New Roman"/>
              </a:rPr>
              <a:t>Urea</a:t>
            </a:r>
            <a:endParaRPr sz="2800">
              <a:latin typeface="Times New Roman"/>
              <a:cs typeface="Times New Roman"/>
            </a:endParaRPr>
          </a:p>
          <a:p>
            <a:pPr marL="353695" marR="5080" indent="-34163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800" spc="-5" dirty="0">
                <a:latin typeface="Times New Roman"/>
                <a:cs typeface="Times New Roman"/>
              </a:rPr>
              <a:t>Arterial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Blood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Gas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Analysis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spc="-5" dirty="0">
                <a:latin typeface="Times New Roman"/>
                <a:cs typeface="Times New Roman"/>
              </a:rPr>
              <a:t>pO2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spc="-5" dirty="0">
                <a:latin typeface="Times New Roman"/>
                <a:cs typeface="Times New Roman"/>
              </a:rPr>
              <a:t>pCO2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spc="-5" dirty="0">
                <a:latin typeface="Times New Roman"/>
                <a:cs typeface="Times New Roman"/>
              </a:rPr>
              <a:t>pH</a:t>
            </a:r>
            <a:endParaRPr sz="2800">
              <a:latin typeface="Times New Roman"/>
              <a:cs typeface="Times New Roman"/>
            </a:endParaRPr>
          </a:p>
          <a:p>
            <a:pPr marL="810895" lvl="1" indent="-3422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800" spc="-5" dirty="0">
                <a:latin typeface="Times New Roman"/>
                <a:cs typeface="Times New Roman"/>
              </a:rPr>
              <a:t>HCO3-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3338" y="923035"/>
            <a:ext cx="40627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Application</a:t>
            </a:r>
            <a:r>
              <a:rPr sz="4000" spc="-35" dirty="0"/>
              <a:t> </a:t>
            </a:r>
            <a:r>
              <a:rPr sz="4000" dirty="0"/>
              <a:t>of</a:t>
            </a:r>
            <a:r>
              <a:rPr sz="4000" spc="-20" dirty="0"/>
              <a:t> </a:t>
            </a:r>
            <a:r>
              <a:rPr sz="4000" spc="-5" dirty="0"/>
              <a:t>ISE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750296" y="6738617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2</a:t>
            </a:r>
            <a:r>
              <a:rPr sz="1400" dirty="0"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381000"/>
            <a:ext cx="9067800" cy="6629400"/>
            <a:chOff x="1358900" y="1435608"/>
            <a:chExt cx="7341870" cy="4979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1524000"/>
              <a:ext cx="7162799" cy="2362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58900" y="1435620"/>
              <a:ext cx="7341870" cy="2451100"/>
            </a:xfrm>
            <a:custGeom>
              <a:avLst/>
              <a:gdLst/>
              <a:ahLst/>
              <a:cxnLst/>
              <a:rect l="l" t="t" r="r" b="b"/>
              <a:pathLst>
                <a:path w="7341870" h="2451100">
                  <a:moveTo>
                    <a:pt x="7269480" y="71628"/>
                  </a:moveTo>
                  <a:lnTo>
                    <a:pt x="7251700" y="71628"/>
                  </a:lnTo>
                  <a:lnTo>
                    <a:pt x="88900" y="71628"/>
                  </a:lnTo>
                  <a:lnTo>
                    <a:pt x="72390" y="71628"/>
                  </a:lnTo>
                  <a:lnTo>
                    <a:pt x="72390" y="2450579"/>
                  </a:lnTo>
                  <a:lnTo>
                    <a:pt x="88900" y="2450579"/>
                  </a:lnTo>
                  <a:lnTo>
                    <a:pt x="88900" y="88392"/>
                  </a:lnTo>
                  <a:lnTo>
                    <a:pt x="7251700" y="88392"/>
                  </a:lnTo>
                  <a:lnTo>
                    <a:pt x="7251700" y="2450579"/>
                  </a:lnTo>
                  <a:lnTo>
                    <a:pt x="7269480" y="2450579"/>
                  </a:lnTo>
                  <a:lnTo>
                    <a:pt x="7269480" y="71628"/>
                  </a:lnTo>
                  <a:close/>
                </a:path>
                <a:path w="7341870" h="2451100">
                  <a:moveTo>
                    <a:pt x="7341870" y="0"/>
                  </a:moveTo>
                  <a:lnTo>
                    <a:pt x="7288530" y="0"/>
                  </a:lnTo>
                  <a:lnTo>
                    <a:pt x="53340" y="0"/>
                  </a:lnTo>
                  <a:lnTo>
                    <a:pt x="0" y="0"/>
                  </a:lnTo>
                  <a:lnTo>
                    <a:pt x="0" y="2450579"/>
                  </a:lnTo>
                  <a:lnTo>
                    <a:pt x="53340" y="2450579"/>
                  </a:lnTo>
                  <a:lnTo>
                    <a:pt x="53340" y="53340"/>
                  </a:lnTo>
                  <a:lnTo>
                    <a:pt x="7288530" y="53340"/>
                  </a:lnTo>
                  <a:lnTo>
                    <a:pt x="7288530" y="2450579"/>
                  </a:lnTo>
                  <a:lnTo>
                    <a:pt x="7341870" y="2450579"/>
                  </a:lnTo>
                  <a:lnTo>
                    <a:pt x="73418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3886199"/>
              <a:ext cx="7162799" cy="24383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58900" y="3886199"/>
              <a:ext cx="7341870" cy="2528570"/>
            </a:xfrm>
            <a:custGeom>
              <a:avLst/>
              <a:gdLst/>
              <a:ahLst/>
              <a:cxnLst/>
              <a:rect l="l" t="t" r="r" b="b"/>
              <a:pathLst>
                <a:path w="7341870" h="2528570">
                  <a:moveTo>
                    <a:pt x="7269480" y="0"/>
                  </a:moveTo>
                  <a:lnTo>
                    <a:pt x="7251700" y="0"/>
                  </a:lnTo>
                  <a:lnTo>
                    <a:pt x="7251700" y="2438412"/>
                  </a:lnTo>
                  <a:lnTo>
                    <a:pt x="88900" y="2438412"/>
                  </a:lnTo>
                  <a:lnTo>
                    <a:pt x="88900" y="0"/>
                  </a:lnTo>
                  <a:lnTo>
                    <a:pt x="72390" y="0"/>
                  </a:lnTo>
                  <a:lnTo>
                    <a:pt x="72390" y="2456700"/>
                  </a:lnTo>
                  <a:lnTo>
                    <a:pt x="88900" y="2456700"/>
                  </a:lnTo>
                  <a:lnTo>
                    <a:pt x="7251700" y="2456700"/>
                  </a:lnTo>
                  <a:lnTo>
                    <a:pt x="7269480" y="2456700"/>
                  </a:lnTo>
                  <a:lnTo>
                    <a:pt x="7269480" y="0"/>
                  </a:lnTo>
                  <a:close/>
                </a:path>
                <a:path w="7341870" h="2528570">
                  <a:moveTo>
                    <a:pt x="7341870" y="0"/>
                  </a:moveTo>
                  <a:lnTo>
                    <a:pt x="7288530" y="0"/>
                  </a:lnTo>
                  <a:lnTo>
                    <a:pt x="7288530" y="2474988"/>
                  </a:lnTo>
                  <a:lnTo>
                    <a:pt x="53340" y="2474988"/>
                  </a:lnTo>
                  <a:lnTo>
                    <a:pt x="53340" y="0"/>
                  </a:lnTo>
                  <a:lnTo>
                    <a:pt x="0" y="0"/>
                  </a:lnTo>
                  <a:lnTo>
                    <a:pt x="0" y="2528328"/>
                  </a:lnTo>
                  <a:lnTo>
                    <a:pt x="53340" y="2528328"/>
                  </a:lnTo>
                  <a:lnTo>
                    <a:pt x="7288530" y="2528328"/>
                  </a:lnTo>
                  <a:lnTo>
                    <a:pt x="7341870" y="2528328"/>
                  </a:lnTo>
                  <a:lnTo>
                    <a:pt x="73418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228600"/>
            <a:ext cx="22002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Principle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600200"/>
            <a:ext cx="9144000" cy="533992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Times New Roman"/>
                <a:cs typeface="Times New Roman"/>
              </a:rPr>
              <a:t>ISE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consists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thin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membrane</a:t>
            </a:r>
            <a:endParaRPr sz="36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Only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specific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ion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can </a:t>
            </a:r>
            <a:r>
              <a:rPr sz="3600" dirty="0">
                <a:latin typeface="Times New Roman"/>
                <a:cs typeface="Times New Roman"/>
              </a:rPr>
              <a:t>be </a:t>
            </a:r>
            <a:r>
              <a:rPr sz="3600" spc="-10" dirty="0">
                <a:latin typeface="Times New Roman"/>
                <a:cs typeface="Times New Roman"/>
              </a:rPr>
              <a:t>diffuse.</a:t>
            </a:r>
            <a:endParaRPr sz="3600">
              <a:latin typeface="Times New Roman"/>
              <a:cs typeface="Times New Roman"/>
            </a:endParaRPr>
          </a:p>
          <a:p>
            <a:pPr marL="48895" marR="5080" indent="-3683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lang="en-IN" sz="3600" dirty="0" smtClean="0">
                <a:latin typeface="Times New Roman"/>
                <a:cs typeface="Times New Roman"/>
              </a:rPr>
              <a:t>Specific ion </a:t>
            </a:r>
            <a:r>
              <a:rPr lang="en-IN" sz="3600" spc="-5" dirty="0" smtClean="0">
                <a:latin typeface="Times New Roman"/>
                <a:cs typeface="Times New Roman"/>
              </a:rPr>
              <a:t>dissolved in </a:t>
            </a:r>
            <a:r>
              <a:rPr lang="en-IN" sz="3600" dirty="0" smtClean="0">
                <a:latin typeface="Times New Roman"/>
                <a:cs typeface="Times New Roman"/>
              </a:rPr>
              <a:t>a </a:t>
            </a:r>
            <a:r>
              <a:rPr lang="en-IN" sz="3600" spc="-5" dirty="0" smtClean="0">
                <a:latin typeface="Times New Roman"/>
                <a:cs typeface="Times New Roman"/>
              </a:rPr>
              <a:t>solution </a:t>
            </a:r>
            <a:r>
              <a:rPr lang="en-IN" sz="3600" dirty="0" smtClean="0">
                <a:latin typeface="Times New Roman"/>
                <a:cs typeface="Times New Roman"/>
              </a:rPr>
              <a:t>create </a:t>
            </a:r>
            <a:r>
              <a:rPr lang="en-IN" sz="3600" spc="-5" dirty="0" smtClean="0">
                <a:latin typeface="Times New Roman"/>
                <a:cs typeface="Times New Roman"/>
              </a:rPr>
              <a:t>an </a:t>
            </a:r>
            <a:r>
              <a:rPr lang="en-IN" sz="3600" dirty="0" smtClean="0">
                <a:latin typeface="Times New Roman"/>
                <a:cs typeface="Times New Roman"/>
              </a:rPr>
              <a:t>electrical </a:t>
            </a:r>
            <a:r>
              <a:rPr lang="en-IN" sz="3600" spc="-5" dirty="0" smtClean="0">
                <a:latin typeface="Times New Roman"/>
                <a:cs typeface="Times New Roman"/>
              </a:rPr>
              <a:t>potential, </a:t>
            </a:r>
            <a:r>
              <a:rPr lang="en-IN" sz="3600" dirty="0" smtClean="0">
                <a:latin typeface="Times New Roman"/>
                <a:cs typeface="Times New Roman"/>
              </a:rPr>
              <a:t>which can be measured </a:t>
            </a:r>
            <a:r>
              <a:rPr lang="en-IN" sz="3600" spc="-5" dirty="0" smtClean="0">
                <a:latin typeface="Times New Roman"/>
                <a:cs typeface="Times New Roman"/>
              </a:rPr>
              <a:t>by </a:t>
            </a:r>
            <a:r>
              <a:rPr lang="en-IN" sz="3600" dirty="0" smtClean="0">
                <a:latin typeface="Times New Roman"/>
                <a:cs typeface="Times New Roman"/>
              </a:rPr>
              <a:t>a </a:t>
            </a:r>
            <a:r>
              <a:rPr lang="en-IN" sz="3600" spc="5" dirty="0" smtClean="0">
                <a:latin typeface="Times New Roman"/>
                <a:cs typeface="Times New Roman"/>
              </a:rPr>
              <a:t> </a:t>
            </a:r>
            <a:r>
              <a:rPr lang="en-IN" sz="3600" dirty="0" smtClean="0">
                <a:latin typeface="Times New Roman"/>
                <a:cs typeface="Times New Roman"/>
              </a:rPr>
              <a:t>voltmeter</a:t>
            </a:r>
            <a:r>
              <a:rPr lang="en-IN" sz="3600" spc="-50" dirty="0" smtClean="0">
                <a:latin typeface="Times New Roman"/>
                <a:cs typeface="Times New Roman"/>
              </a:rPr>
              <a:t> </a:t>
            </a:r>
            <a:r>
              <a:rPr lang="en-IN" sz="3600" dirty="0" smtClean="0">
                <a:latin typeface="Times New Roman"/>
                <a:cs typeface="Times New Roman"/>
              </a:rPr>
              <a:t>or</a:t>
            </a:r>
            <a:r>
              <a:rPr lang="en-IN" sz="3600" spc="-20" dirty="0" smtClean="0">
                <a:latin typeface="Times New Roman"/>
                <a:cs typeface="Times New Roman"/>
              </a:rPr>
              <a:t> </a:t>
            </a:r>
            <a:r>
              <a:rPr lang="en-IN" sz="3600" dirty="0" smtClean="0">
                <a:latin typeface="Times New Roman"/>
                <a:cs typeface="Times New Roman"/>
              </a:rPr>
              <a:t>pH</a:t>
            </a:r>
            <a:r>
              <a:rPr lang="en-IN" sz="3600" spc="-10" dirty="0" smtClean="0">
                <a:latin typeface="Times New Roman"/>
                <a:cs typeface="Times New Roman"/>
              </a:rPr>
              <a:t> </a:t>
            </a:r>
            <a:r>
              <a:rPr lang="en-IN" sz="3600" spc="-30" dirty="0" smtClean="0">
                <a:latin typeface="Times New Roman"/>
                <a:cs typeface="Times New Roman"/>
              </a:rPr>
              <a:t>meter.</a:t>
            </a:r>
            <a:endParaRPr lang="en-IN" sz="3600" dirty="0" smtClean="0">
              <a:latin typeface="Times New Roman"/>
              <a:cs typeface="Times New Roman"/>
            </a:endParaRPr>
          </a:p>
          <a:p>
            <a:pPr marL="48895" marR="5080" indent="-3683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lang="en-IN" sz="3600" dirty="0" smtClean="0">
                <a:latin typeface="Times New Roman"/>
                <a:cs typeface="Times New Roman"/>
              </a:rPr>
              <a:t>The</a:t>
            </a:r>
            <a:r>
              <a:rPr lang="en-IN" sz="3600" spc="5" dirty="0" smtClean="0">
                <a:latin typeface="Times New Roman"/>
                <a:cs typeface="Times New Roman"/>
              </a:rPr>
              <a:t> </a:t>
            </a:r>
            <a:r>
              <a:rPr lang="en-IN" sz="3600" spc="-5" dirty="0" smtClean="0">
                <a:latin typeface="Times New Roman"/>
                <a:cs typeface="Times New Roman"/>
              </a:rPr>
              <a:t>strength</a:t>
            </a:r>
            <a:r>
              <a:rPr lang="en-IN" sz="3600" dirty="0" smtClean="0">
                <a:latin typeface="Times New Roman"/>
                <a:cs typeface="Times New Roman"/>
              </a:rPr>
              <a:t> </a:t>
            </a:r>
            <a:r>
              <a:rPr lang="en-IN" sz="3600" spc="-5" dirty="0" smtClean="0">
                <a:latin typeface="Times New Roman"/>
                <a:cs typeface="Times New Roman"/>
              </a:rPr>
              <a:t>of</a:t>
            </a:r>
            <a:r>
              <a:rPr lang="en-IN" sz="3600" dirty="0" smtClean="0">
                <a:latin typeface="Times New Roman"/>
                <a:cs typeface="Times New Roman"/>
              </a:rPr>
              <a:t> </a:t>
            </a:r>
            <a:r>
              <a:rPr lang="en-IN" sz="3600" spc="-5" dirty="0" smtClean="0">
                <a:latin typeface="Times New Roman"/>
                <a:cs typeface="Times New Roman"/>
              </a:rPr>
              <a:t>this</a:t>
            </a:r>
            <a:r>
              <a:rPr lang="en-IN" sz="3600" dirty="0" smtClean="0">
                <a:latin typeface="Times New Roman"/>
                <a:cs typeface="Times New Roman"/>
              </a:rPr>
              <a:t> </a:t>
            </a:r>
            <a:r>
              <a:rPr lang="en-IN" sz="3600" spc="-10" dirty="0" smtClean="0">
                <a:latin typeface="Times New Roman"/>
                <a:cs typeface="Times New Roman"/>
              </a:rPr>
              <a:t>charge</a:t>
            </a:r>
            <a:r>
              <a:rPr lang="en-IN" sz="3600" spc="-5" dirty="0" smtClean="0">
                <a:latin typeface="Times New Roman"/>
                <a:cs typeface="Times New Roman"/>
              </a:rPr>
              <a:t> is</a:t>
            </a:r>
            <a:r>
              <a:rPr lang="en-IN" sz="3600" dirty="0" smtClean="0">
                <a:latin typeface="Times New Roman"/>
                <a:cs typeface="Times New Roman"/>
              </a:rPr>
              <a:t> </a:t>
            </a:r>
            <a:r>
              <a:rPr lang="en-IN" sz="3600" spc="-5" dirty="0" smtClean="0">
                <a:latin typeface="Times New Roman"/>
                <a:cs typeface="Times New Roman"/>
              </a:rPr>
              <a:t>directly </a:t>
            </a:r>
            <a:r>
              <a:rPr lang="en-IN" sz="3600" dirty="0" smtClean="0">
                <a:latin typeface="Times New Roman"/>
                <a:cs typeface="Times New Roman"/>
              </a:rPr>
              <a:t> </a:t>
            </a:r>
            <a:r>
              <a:rPr lang="en-IN" sz="3600" spc="-5" dirty="0" smtClean="0">
                <a:latin typeface="Times New Roman"/>
                <a:cs typeface="Times New Roman"/>
              </a:rPr>
              <a:t>proportional </a:t>
            </a:r>
            <a:r>
              <a:rPr lang="en-IN" sz="3600" spc="-10" dirty="0" smtClean="0">
                <a:latin typeface="Times New Roman"/>
                <a:cs typeface="Times New Roman"/>
              </a:rPr>
              <a:t>to </a:t>
            </a:r>
            <a:r>
              <a:rPr lang="en-IN" sz="3600" spc="-5" dirty="0" smtClean="0">
                <a:latin typeface="Times New Roman"/>
                <a:cs typeface="Times New Roman"/>
              </a:rPr>
              <a:t>the concentration of </a:t>
            </a:r>
            <a:r>
              <a:rPr lang="en-IN" sz="3600" dirty="0" smtClean="0">
                <a:latin typeface="Times New Roman"/>
                <a:cs typeface="Times New Roman"/>
              </a:rPr>
              <a:t>the </a:t>
            </a:r>
            <a:r>
              <a:rPr lang="en-IN" sz="3600" spc="-5" dirty="0" smtClean="0">
                <a:latin typeface="Times New Roman"/>
                <a:cs typeface="Times New Roman"/>
              </a:rPr>
              <a:t>selected </a:t>
            </a:r>
            <a:r>
              <a:rPr lang="en-IN" sz="3600" dirty="0" smtClean="0">
                <a:latin typeface="Times New Roman"/>
                <a:cs typeface="Times New Roman"/>
              </a:rPr>
              <a:t> ion.</a:t>
            </a:r>
          </a:p>
          <a:p>
            <a:pPr marL="355600" indent="-342900" algn="just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5" smtClean="0">
                <a:latin typeface="Times New Roman"/>
                <a:cs typeface="Times New Roman"/>
              </a:rPr>
              <a:t>And</a:t>
            </a:r>
            <a:r>
              <a:rPr sz="3600" spc="-20" smtClean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net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charge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>
                <a:latin typeface="Times New Roman"/>
                <a:cs typeface="Times New Roman"/>
              </a:rPr>
              <a:t>determined</a:t>
            </a:r>
            <a:r>
              <a:rPr sz="3600" spc="-5" smtClean="0">
                <a:latin typeface="Times New Roman"/>
                <a:cs typeface="Times New Roman"/>
              </a:rPr>
              <a:t>.</a:t>
            </a:r>
            <a:endParaRPr lang="en-IN" sz="3600" spc="-5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2814" y="923035"/>
            <a:ext cx="3128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Potentiometry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4663" y="1645411"/>
            <a:ext cx="58604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 indent="-454659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6725" algn="l"/>
                <a:tab pos="467359" algn="l"/>
              </a:tabLst>
            </a:pPr>
            <a:r>
              <a:rPr sz="2800" spc="-5" dirty="0">
                <a:latin typeface="Times New Roman"/>
                <a:cs typeface="Times New Roman"/>
              </a:rPr>
              <a:t>Potentiometry</a:t>
            </a:r>
            <a:endParaRPr sz="2800">
              <a:latin typeface="Times New Roman"/>
              <a:cs typeface="Times New Roman"/>
            </a:endParaRPr>
          </a:p>
          <a:p>
            <a:pPr marL="920750" marR="5080" lvl="1" indent="-454659">
              <a:lnSpc>
                <a:spcPct val="100000"/>
              </a:lnSpc>
              <a:buClr>
                <a:srgbClr val="CC3200"/>
              </a:buClr>
              <a:buSzPct val="58928"/>
              <a:buFont typeface="Wingdings"/>
              <a:buChar char=""/>
              <a:tabLst>
                <a:tab pos="920750" algn="l"/>
                <a:tab pos="921385" algn="l"/>
                <a:tab pos="1741805" algn="l"/>
                <a:tab pos="2308860" algn="l"/>
                <a:tab pos="4076700" algn="l"/>
                <a:tab pos="4624070" algn="l"/>
              </a:tabLst>
            </a:pP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se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ec</a:t>
            </a:r>
            <a:r>
              <a:rPr sz="2800" spc="-5" dirty="0">
                <a:latin typeface="Times New Roman"/>
                <a:cs typeface="Times New Roman"/>
              </a:rPr>
              <a:t>tr</a:t>
            </a:r>
            <a:r>
              <a:rPr sz="2800" dirty="0">
                <a:latin typeface="Times New Roman"/>
                <a:cs typeface="Times New Roman"/>
              </a:rPr>
              <a:t>od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ea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re  </a:t>
            </a:r>
            <a:r>
              <a:rPr sz="2800" dirty="0">
                <a:latin typeface="Times New Roman"/>
                <a:cs typeface="Times New Roman"/>
              </a:rPr>
              <a:t>Provide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Chemical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concentration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8282" y="2072131"/>
            <a:ext cx="124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70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ta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4181" y="2072131"/>
            <a:ext cx="558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8815" y="3352290"/>
            <a:ext cx="7693659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 indent="-454659">
              <a:lnSpc>
                <a:spcPct val="100000"/>
              </a:lnSpc>
              <a:spcBef>
                <a:spcPts val="95"/>
              </a:spcBef>
              <a:buClr>
                <a:srgbClr val="CC3200"/>
              </a:buClr>
              <a:buSzPct val="58928"/>
              <a:buFont typeface="Wingdings"/>
              <a:buChar char=""/>
              <a:tabLst>
                <a:tab pos="466725" algn="l"/>
                <a:tab pos="467359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Indicator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Electrode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466725" indent="-454659">
              <a:lnSpc>
                <a:spcPct val="100000"/>
              </a:lnSpc>
              <a:buClr>
                <a:srgbClr val="CC3200"/>
              </a:buClr>
              <a:buSzPct val="58928"/>
              <a:buFont typeface="Wingdings"/>
              <a:buChar char=""/>
              <a:tabLst>
                <a:tab pos="466725" algn="l"/>
                <a:tab pos="467359" algn="l"/>
              </a:tabLst>
            </a:pPr>
            <a:r>
              <a:rPr sz="2800" spc="-5" dirty="0">
                <a:latin typeface="Times New Roman"/>
                <a:cs typeface="Times New Roman"/>
              </a:rPr>
              <a:t>Electrode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responds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analyte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3200"/>
              </a:buClr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466725" indent="-454659">
              <a:lnSpc>
                <a:spcPct val="100000"/>
              </a:lnSpc>
              <a:buClr>
                <a:srgbClr val="CC3200"/>
              </a:buClr>
              <a:buSzPct val="58928"/>
              <a:buFont typeface="Wingdings"/>
              <a:buChar char=""/>
              <a:tabLst>
                <a:tab pos="466725" algn="l"/>
                <a:tab pos="467359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Reference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Electrode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466725" indent="-454659">
              <a:lnSpc>
                <a:spcPct val="100000"/>
              </a:lnSpc>
              <a:buClr>
                <a:srgbClr val="CC3200"/>
              </a:buClr>
              <a:buSzPct val="58928"/>
              <a:buFont typeface="Wingdings"/>
              <a:buChar char=""/>
              <a:tabLst>
                <a:tab pos="466725" algn="l"/>
                <a:tab pos="467359" algn="l"/>
              </a:tabLst>
            </a:pPr>
            <a:r>
              <a:rPr sz="2800" spc="-5" dirty="0">
                <a:latin typeface="Times New Roman"/>
                <a:cs typeface="Times New Roman"/>
              </a:rPr>
              <a:t>Second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½ </a:t>
            </a:r>
            <a:r>
              <a:rPr sz="2800" spc="-10" dirty="0">
                <a:latin typeface="Times New Roman"/>
                <a:cs typeface="Times New Roman"/>
              </a:rPr>
              <a:t>cell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constant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potential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3200"/>
              </a:buClr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466725" marR="5080" indent="-454659">
              <a:lnSpc>
                <a:spcPct val="100000"/>
              </a:lnSpc>
              <a:buClr>
                <a:srgbClr val="CC3200"/>
              </a:buClr>
              <a:buSzPct val="58928"/>
              <a:buFont typeface="Wingdings"/>
              <a:buChar char=""/>
              <a:tabLst>
                <a:tab pos="466725" algn="l"/>
                <a:tab pos="467359" algn="l"/>
                <a:tab pos="1228725" algn="l"/>
                <a:tab pos="2444750" algn="l"/>
                <a:tab pos="2853055" algn="l"/>
                <a:tab pos="4457700" algn="l"/>
                <a:tab pos="5810885" algn="l"/>
                <a:tab pos="6417945" algn="l"/>
              </a:tabLst>
            </a:pPr>
            <a:r>
              <a:rPr sz="2800" spc="-1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	vo</a:t>
            </a:r>
            <a:r>
              <a:rPr sz="2800" spc="-5" dirty="0">
                <a:latin typeface="Times New Roman"/>
                <a:cs typeface="Times New Roman"/>
              </a:rPr>
              <a:t>lt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d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5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b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w</a:t>
            </a:r>
            <a:r>
              <a:rPr sz="2800" spc="-15" dirty="0">
                <a:latin typeface="Times New Roman"/>
                <a:cs typeface="Times New Roman"/>
              </a:rPr>
              <a:t>ee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ca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  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reference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electrode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615" y="735583"/>
            <a:ext cx="395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imes New Roman"/>
                <a:cs typeface="Times New Roman"/>
              </a:rPr>
              <a:t>Reference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Electrode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3555" y="1656079"/>
            <a:ext cx="7469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CC3200"/>
                </a:solidFill>
                <a:latin typeface="Verdana"/>
                <a:cs typeface="Verdana"/>
              </a:rPr>
              <a:t>Silver-Silver</a:t>
            </a:r>
            <a:r>
              <a:rPr sz="2800" spc="5" dirty="0">
                <a:solidFill>
                  <a:srgbClr val="CC32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CC3200"/>
                </a:solidFill>
                <a:latin typeface="Verdana"/>
                <a:cs typeface="Verdana"/>
              </a:rPr>
              <a:t>Chloride</a:t>
            </a:r>
            <a:r>
              <a:rPr sz="2800" spc="35" dirty="0">
                <a:solidFill>
                  <a:srgbClr val="CC3200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CC3200"/>
                </a:solidFill>
                <a:latin typeface="Verdana"/>
                <a:cs typeface="Verdana"/>
              </a:rPr>
              <a:t>Reference</a:t>
            </a:r>
            <a:r>
              <a:rPr sz="2800" spc="35" dirty="0">
                <a:solidFill>
                  <a:srgbClr val="CC32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CC3200"/>
                </a:solidFill>
                <a:latin typeface="Verdana"/>
                <a:cs typeface="Verdana"/>
              </a:rPr>
              <a:t>Electrode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2824306"/>
            <a:ext cx="7269480" cy="5284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538" y="889507"/>
            <a:ext cx="3058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5" dirty="0"/>
              <a:t>Types</a:t>
            </a:r>
            <a:r>
              <a:rPr sz="4400" spc="-70" dirty="0"/>
              <a:t> </a:t>
            </a:r>
            <a:r>
              <a:rPr sz="4400" dirty="0"/>
              <a:t>of</a:t>
            </a:r>
            <a:r>
              <a:rPr sz="4400" spc="-55" dirty="0"/>
              <a:t> </a:t>
            </a:r>
            <a:r>
              <a:rPr sz="4400" dirty="0"/>
              <a:t>ISE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2415031"/>
            <a:ext cx="4074160" cy="3732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Glass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membrane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Solid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state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electrode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Liquid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based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electrode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Compound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electrode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145277" cy="492443"/>
          </a:xfrm>
        </p:spPr>
        <p:txBody>
          <a:bodyPr/>
          <a:lstStyle/>
          <a:p>
            <a:pPr algn="ctr"/>
            <a:r>
              <a:rPr lang="en-IN" dirty="0" smtClean="0"/>
              <a:t>Glass</a:t>
            </a:r>
            <a:r>
              <a:rPr lang="en-IN" spc="-60" dirty="0" smtClean="0"/>
              <a:t> </a:t>
            </a:r>
            <a:r>
              <a:rPr lang="en-IN" spc="-5" dirty="0" smtClean="0"/>
              <a:t>Membrane</a:t>
            </a:r>
            <a:endParaRPr lang="en-IN" dirty="0"/>
          </a:p>
        </p:txBody>
      </p:sp>
      <p:pic>
        <p:nvPicPr>
          <p:cNvPr id="4" name="Picture 8" descr="POT-19"/>
          <p:cNvPicPr>
            <a:picLocks noChangeAspect="1" noChangeArrowheads="1"/>
          </p:cNvPicPr>
          <p:nvPr/>
        </p:nvPicPr>
        <p:blipFill>
          <a:blip r:embed="rId2" cstate="print"/>
          <a:srcRect t="8000"/>
          <a:stretch>
            <a:fillRect/>
          </a:stretch>
        </p:blipFill>
        <p:spPr bwMode="auto">
          <a:xfrm>
            <a:off x="0" y="1905000"/>
            <a:ext cx="9448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523</Words>
  <Application>Microsoft Office PowerPoint</Application>
  <PresentationFormat>Custom</PresentationFormat>
  <Paragraphs>207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Photo Editor Photo</vt:lpstr>
      <vt:lpstr>Ion selective electrode (ISE)</vt:lpstr>
      <vt:lpstr>Introduction</vt:lpstr>
      <vt:lpstr>  Electrochemistry</vt:lpstr>
      <vt:lpstr>Slide 4</vt:lpstr>
      <vt:lpstr>Principle</vt:lpstr>
      <vt:lpstr>Potentiometry</vt:lpstr>
      <vt:lpstr>Slide 7</vt:lpstr>
      <vt:lpstr>Types of ISE</vt:lpstr>
      <vt:lpstr>Glass Membrane</vt:lpstr>
      <vt:lpstr>Combination pH-reference electrode</vt:lpstr>
      <vt:lpstr>Glass Membrane Electrode</vt:lpstr>
      <vt:lpstr>Slide 12</vt:lpstr>
      <vt:lpstr>Solid State Electrode</vt:lpstr>
      <vt:lpstr>Liquid based electrode</vt:lpstr>
      <vt:lpstr>Compound electrode</vt:lpstr>
      <vt:lpstr>Electrolytes</vt:lpstr>
      <vt:lpstr>Sample Collection</vt:lpstr>
      <vt:lpstr>Slide 18</vt:lpstr>
      <vt:lpstr>Routinely measured electrolytes</vt:lpstr>
      <vt:lpstr>Hyponatremia</vt:lpstr>
      <vt:lpstr>Hypernatremia</vt:lpstr>
      <vt:lpstr>Potassium (K)</vt:lpstr>
      <vt:lpstr>Hypokalemia</vt:lpstr>
      <vt:lpstr>Hyperkalemia</vt:lpstr>
      <vt:lpstr>Slide 25</vt:lpstr>
      <vt:lpstr>Chloride ( Cl - )</vt:lpstr>
      <vt:lpstr>Hypochloremia</vt:lpstr>
      <vt:lpstr>Hyperchloremia</vt:lpstr>
      <vt:lpstr>Advantages</vt:lpstr>
      <vt:lpstr>Limitations</vt:lpstr>
      <vt:lpstr>Application of 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ISE 2017 [Compatibility Mode]</dc:title>
  <dc:creator>Be Human</dc:creator>
  <cp:lastModifiedBy>Power</cp:lastModifiedBy>
  <cp:revision>2</cp:revision>
  <dcterms:created xsi:type="dcterms:W3CDTF">2023-11-06T15:46:52Z</dcterms:created>
  <dcterms:modified xsi:type="dcterms:W3CDTF">2023-11-06T16:00:17Z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2023-11-06T00:00:00Z</vt:filetime>
  </property>
</Properties>
</file>